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66" r:id="rId3"/>
    <p:sldId id="274" r:id="rId4"/>
    <p:sldId id="272" r:id="rId5"/>
    <p:sldId id="279" r:id="rId6"/>
    <p:sldId id="337" r:id="rId7"/>
    <p:sldId id="278" r:id="rId8"/>
    <p:sldId id="275" r:id="rId9"/>
    <p:sldId id="331" r:id="rId10"/>
    <p:sldId id="332" r:id="rId11"/>
    <p:sldId id="336" r:id="rId12"/>
    <p:sldId id="333" r:id="rId13"/>
    <p:sldId id="335" r:id="rId14"/>
    <p:sldId id="334" r:id="rId15"/>
    <p:sldId id="311" r:id="rId16"/>
    <p:sldId id="312" r:id="rId17"/>
    <p:sldId id="314" r:id="rId18"/>
    <p:sldId id="329" r:id="rId19"/>
    <p:sldId id="267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>
      <p:cViewPr varScale="1">
        <p:scale>
          <a:sx n="98" d="100"/>
          <a:sy n="98" d="100"/>
        </p:scale>
        <p:origin x="10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973763-7F10-3C4A-9978-D220822C8F0A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0ADAF-19A7-874E-850A-E3CF6C5624E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444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0ADAF-19A7-874E-850A-E3CF6C5624E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016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60ADAF-19A7-874E-850A-E3CF6C5624E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1808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61DEE-9321-0E45-8ED5-CE4C8B5D2B9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70840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61DEE-9321-0E45-8ED5-CE4C8B5D2B96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821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61DEE-9321-0E45-8ED5-CE4C8B5D2B96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05117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61DEE-9321-0E45-8ED5-CE4C8B5D2B96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5422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DDDFC9-AA26-C1B8-26E1-92C09A324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46C3599-26ED-3E65-A906-CA93C04AD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ACF7559-445F-3E98-FA2B-FE96EE9DA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DC8CBCB-16BC-268A-22F8-E9C2B569E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A97914B-FE23-9DE0-6EBE-56040E6E8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088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B550E-9D24-5712-B1BE-BEA0EAAFC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D2A2114-D662-9E1C-92FB-A3474E3EC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C37712E-A021-561F-92D9-371285745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5326AE9-3BCE-9492-7023-39DFB7E1C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BDD2BF-D187-746F-2586-F499C0CC2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493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BDA5260-02DA-AF07-D458-572A3D4BB7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9448BCC-E056-F89C-3DED-7D80595E38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7A85B87-1EBB-2E56-D228-9D1488AFB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E4C640E-BC7D-8C21-788F-A098D0FDF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BEF7584-8BC1-4319-7300-45ECF1421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1001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150E25-47C1-2B67-B4A3-767E1841D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A832D6-9694-381F-4752-CDE20CA9B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374A134-2207-E31F-95FD-36E6F3C0D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FD52F57-B72E-9EAC-B7E9-C767B2630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2A6A088-2978-6BF3-E794-6A04675AE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3152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9AF589-4042-B950-8022-CA711D4D6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5535B90-E765-F2AA-AE8C-A38011735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2385DC-A24D-652A-4D21-BED4F086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8BCCC75-4D08-F007-1F13-6C420D2B5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193E908-C57A-1D10-72AF-5D40174B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465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32BB7B-C690-6629-7B33-93A15E5E2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2596317-1424-8396-06D7-0AF7FF7B7E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65280E2-6B85-CEA1-C2ED-01C616FECB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94169A8-9D46-505F-DEC8-58746DDDC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820F4B2-0F0D-AE39-2B27-87D3F596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1A13A7F-7C06-B4D7-4A41-20A492BF9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405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F82633-6F91-645B-B53A-EACCE53AA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99D09F3-2ACB-0506-190A-C2DF12FD2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6828370-DDBE-07E1-C065-2544FA89B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506977E-0875-3BFD-63C2-DD64275FED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4D3726C-4123-5BDF-F5C3-6D6E232179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D9C3D34-4430-27EE-914C-775AF5CA7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730E2DED-796D-570A-C2D2-F7D504643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1FF506C-E015-9348-8288-D79A8AD93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6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27E541-FAEB-DD71-96FC-7ADA65F4E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6F8B06B-FFB9-A75A-E7E5-06E5F431B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D49031C-25A4-6C3F-2013-51A22292E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49846F8-31EA-C01A-9FAD-E395E6E1A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9927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4E853B3-41EE-A4A1-B644-220D897D9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F5C8018-FCBA-C41D-F9E4-34F309704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06791BC-9FA0-5E33-7B6B-01D6C3278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201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971E57-A199-3958-CC6C-FB595B22B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517FC42-8C15-7142-A32F-1C48EB5CA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9C0A78C-BA82-3B5D-19DE-BFE35A8656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28B42F1-2421-7CA5-03BF-CD4209ABD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9CA4D3E-C31D-4A7E-6123-5972930B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40D586D-3C16-921B-93E2-D5FC94245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2050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3629C1-C5E4-1BA9-D67C-D219EE673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30913AD4-F149-3191-EFFB-37CA3D8D59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635E16C-FB72-36FB-B155-E61779DA2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4AE090F-15EC-89AF-9073-7FCFFC37B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3B0D462-D6C1-F55A-498A-3BFA6CE59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8EAEEE2-A990-2D17-0B86-375B92FB5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163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72B6358-CA3E-3129-6030-E82E2C476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4CE66FF-FD92-6348-C3ED-6481F6DC6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5F4BD0D-90A1-F27F-5E3A-39646F1D6A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468F08-4ABF-7B42-B290-5FFA1F63279D}" type="datetimeFigureOut">
              <a:rPr lang="en-GB" smtClean="0"/>
              <a:t>11/06/2024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41BC8D1-224E-8E56-E8F0-9BC478B2AE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9E16DA9-6E9F-7D26-E565-1634027674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C66CC0-3657-A74E-9F22-4A32267E37A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429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files.cesm.ucar.edu/events/tutorials/5/2023-cesm-tutorial-vr-cesm-adam-herrington.pdf" TargetMode="External"/><Relationship Id="rId2" Type="http://schemas.openxmlformats.org/officeDocument/2006/relationships/hyperlink" Target="https://www.youtube.com/watch?v=tCbZA9JsD9I&amp;t=437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ClimateGlobalChange/squadgen" TargetMode="External"/><Relationship Id="rId4" Type="http://schemas.openxmlformats.org/officeDocument/2006/relationships/hyperlink" Target="https://github.com/ESMCI/Community_Mesh_Generation_Toolkit/tree/maste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ESMCI/Community_Mesh_Generation_Toolki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B645DC-6096-6C7D-92FF-A57DD7CA3F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2322" y="1175335"/>
            <a:ext cx="4172480" cy="2495971"/>
          </a:xfrm>
        </p:spPr>
        <p:txBody>
          <a:bodyPr anchor="ctr">
            <a:normAutofit fontScale="90000"/>
          </a:bodyPr>
          <a:lstStyle/>
          <a:p>
            <a:r>
              <a:rPr lang="en-GB" sz="4000" b="1" dirty="0"/>
              <a:t>Building and testing </a:t>
            </a:r>
            <a:br>
              <a:rPr lang="en-GB" sz="4000" b="1" dirty="0"/>
            </a:br>
            <a:r>
              <a:rPr lang="en-GB" sz="4000" b="1" dirty="0"/>
              <a:t>variable resolution </a:t>
            </a:r>
            <a:br>
              <a:rPr lang="en-GB" sz="4000" b="1" dirty="0"/>
            </a:br>
            <a:r>
              <a:rPr lang="en-GB" sz="4000" b="1" dirty="0"/>
              <a:t>grids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DE1072C-4D99-816A-9E6C-20B6EFC501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220" y="4061078"/>
            <a:ext cx="4392466" cy="2034922"/>
          </a:xfrm>
        </p:spPr>
        <p:txBody>
          <a:bodyPr anchor="ctr">
            <a:normAutofit/>
          </a:bodyPr>
          <a:lstStyle/>
          <a:p>
            <a:r>
              <a:rPr lang="en-GB" sz="2000" b="1" dirty="0"/>
              <a:t>ESM Lunch Meeting</a:t>
            </a:r>
          </a:p>
          <a:p>
            <a:r>
              <a:rPr lang="en-GB" sz="2000" b="1" dirty="0"/>
              <a:t>11-06-2024</a:t>
            </a:r>
          </a:p>
          <a:p>
            <a:endParaRPr lang="en-GB" sz="1700" dirty="0"/>
          </a:p>
        </p:txBody>
      </p:sp>
      <p:pic>
        <p:nvPicPr>
          <p:cNvPr id="5" name="Picture 4" descr="View of earth from space">
            <a:extLst>
              <a:ext uri="{FF2B5EF4-FFF2-40B4-BE49-F238E27FC236}">
                <a16:creationId xmlns:a16="http://schemas.microsoft.com/office/drawing/2014/main" id="{D25CC234-DC7A-FA9A-6513-DFF84DBB36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26" r="23441"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67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3AA649-CDEF-4B55-0A07-A179F8780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Building grids with </a:t>
            </a:r>
            <a:r>
              <a:rPr lang="en-GB" dirty="0" err="1">
                <a:latin typeface="Californian FB" panose="0207040306080B030204" pitchFamily="18" charset="77"/>
              </a:rPr>
              <a:t>SQuadGen</a:t>
            </a:r>
            <a:endParaRPr lang="en-GB" dirty="0">
              <a:latin typeface="Californian FB" panose="0207040306080B030204" pitchFamily="18" charset="77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0C3595-A980-9740-80FB-7FC43B36F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84626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>
                <a:latin typeface="Californian FB" panose="0207040306080B030204" pitchFamily="18" charset="77"/>
              </a:rPr>
              <a:t>2. Applying </a:t>
            </a:r>
            <a:r>
              <a:rPr lang="en-GB" sz="2600" dirty="0" err="1">
                <a:latin typeface="Californian FB" panose="0207040306080B030204" pitchFamily="18" charset="77"/>
              </a:rPr>
              <a:t>SquadGen</a:t>
            </a:r>
            <a:r>
              <a:rPr lang="en-GB" sz="2600" dirty="0">
                <a:latin typeface="Californian FB" panose="0207040306080B030204" pitchFamily="18" charset="77"/>
              </a:rPr>
              <a:t> to generate EXODUS file of VR mesh (iteratively)</a:t>
            </a:r>
          </a:p>
          <a:p>
            <a:pPr marL="0" indent="0">
              <a:buNone/>
            </a:pPr>
            <a:endParaRPr lang="en-GB" sz="2000" dirty="0">
              <a:latin typeface="Californian FB" panose="0207040306080B030204" pitchFamily="18" charset="77"/>
            </a:endParaRPr>
          </a:p>
          <a:p>
            <a:pPr marL="0" indent="0">
              <a:buNone/>
            </a:pPr>
            <a:endParaRPr lang="en-GB" sz="2000" dirty="0">
              <a:latin typeface="Californian FB" panose="0207040306080B030204" pitchFamily="18" charset="77"/>
            </a:endParaRPr>
          </a:p>
          <a:p>
            <a:pPr marL="0" indent="0">
              <a:buNone/>
            </a:pPr>
            <a:endParaRPr lang="en-GB" sz="2000" dirty="0">
              <a:latin typeface="Californian FB" panose="0207040306080B030204" pitchFamily="18" charset="77"/>
            </a:endParaRPr>
          </a:p>
          <a:p>
            <a:pPr marL="0" indent="0">
              <a:buNone/>
            </a:pPr>
            <a:endParaRPr lang="en-GB" sz="2000" dirty="0">
              <a:latin typeface="Californian FB" panose="0207040306080B030204" pitchFamily="18" charset="77"/>
            </a:endParaRPr>
          </a:p>
          <a:p>
            <a:pPr marL="0" indent="0">
              <a:buNone/>
            </a:pPr>
            <a:endParaRPr lang="en-GB" sz="2000" dirty="0">
              <a:latin typeface="Californian FB" panose="0207040306080B030204" pitchFamily="18" charset="77"/>
            </a:endParaRPr>
          </a:p>
          <a:p>
            <a:pPr marL="0" indent="0">
              <a:buNone/>
            </a:pPr>
            <a:endParaRPr lang="en-GB" sz="2000" dirty="0">
              <a:latin typeface="Californian FB" panose="0207040306080B030204" pitchFamily="18" charset="77"/>
            </a:endParaRPr>
          </a:p>
          <a:p>
            <a:pPr marL="0" indent="0">
              <a:buNone/>
            </a:pPr>
            <a:endParaRPr lang="en-GB" sz="2000" dirty="0">
              <a:latin typeface="Californian FB" panose="0207040306080B030204" pitchFamily="18" charset="77"/>
            </a:endParaRPr>
          </a:p>
          <a:p>
            <a:pPr marL="0" indent="0">
              <a:buNone/>
            </a:pPr>
            <a:endParaRPr lang="en-GB" sz="1200" dirty="0">
              <a:latin typeface="Californian FB" panose="0207040306080B030204" pitchFamily="18" charset="77"/>
            </a:endParaRPr>
          </a:p>
          <a:p>
            <a:pPr marL="0" indent="0">
              <a:buNone/>
            </a:pP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./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SQuadGen</a:t>
            </a: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 --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grid_type</a:t>
            </a: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"CS" --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refine_type</a:t>
            </a: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"CUBIT" --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refine_level</a:t>
            </a: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4 --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resolution</a:t>
            </a: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30 --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refine_file</a:t>
            </a: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"plot_ne30_refinement_hma_incl_tp.png" --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smooth_type</a:t>
            </a: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"SPRING" --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smooth_dist</a:t>
            </a: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10 --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smooth_iter</a:t>
            </a:r>
            <a:r>
              <a:rPr lang="nl-NL" sz="26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10 --output "vr_hma_incl_tp_l4.g" --</a:t>
            </a:r>
            <a:r>
              <a:rPr lang="nl-NL" sz="2600" b="0" i="0" u="none" strike="noStrike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loadcsrefinementmap</a:t>
            </a:r>
            <a:endParaRPr lang="en-GB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fbeelding 4" descr="Afbeelding met tekst, schermopname, Lettertype, lijn&#10;&#10;Automatisch gegenereerde beschrijving">
            <a:extLst>
              <a:ext uri="{FF2B5EF4-FFF2-40B4-BE49-F238E27FC236}">
                <a16:creationId xmlns:a16="http://schemas.microsoft.com/office/drawing/2014/main" id="{699FA009-AACB-8B37-1842-77D41C727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337593"/>
            <a:ext cx="8353301" cy="255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27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3AA649-CDEF-4B55-0A07-A179F8780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419"/>
            <a:ext cx="10515600" cy="846479"/>
          </a:xfrm>
        </p:spPr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Building grids with </a:t>
            </a:r>
            <a:r>
              <a:rPr lang="en-GB" dirty="0" err="1">
                <a:latin typeface="Californian FB" panose="0207040306080B030204" pitchFamily="18" charset="77"/>
              </a:rPr>
              <a:t>SQuadGen</a:t>
            </a:r>
            <a:endParaRPr lang="en-GB" dirty="0">
              <a:latin typeface="Californian FB" panose="0207040306080B030204" pitchFamily="18" charset="77"/>
            </a:endParaRPr>
          </a:p>
        </p:txBody>
      </p:sp>
      <p:pic>
        <p:nvPicPr>
          <p:cNvPr id="7" name="Afbeelding 6" descr="Afbeelding met kaart, cirkel, kunst&#10;&#10;Automatisch gegenereerde beschrijving">
            <a:extLst>
              <a:ext uri="{FF2B5EF4-FFF2-40B4-BE49-F238E27FC236}">
                <a16:creationId xmlns:a16="http://schemas.microsoft.com/office/drawing/2014/main" id="{8EE2CEE1-AEC0-E51A-0C94-CFC0AA7AD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573" y="894539"/>
            <a:ext cx="3585498" cy="2504652"/>
          </a:xfrm>
          <a:prstGeom prst="rect">
            <a:avLst/>
          </a:prstGeom>
        </p:spPr>
      </p:pic>
      <p:pic>
        <p:nvPicPr>
          <p:cNvPr id="9" name="Afbeelding 8" descr="Afbeelding met patroon, kunst, Net, mozaïek&#10;&#10;Automatisch gegenereerde beschrijving">
            <a:extLst>
              <a:ext uri="{FF2B5EF4-FFF2-40B4-BE49-F238E27FC236}">
                <a16:creationId xmlns:a16="http://schemas.microsoft.com/office/drawing/2014/main" id="{24967328-C182-3C0F-0B56-39997A13A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3698" y="894539"/>
            <a:ext cx="3289271" cy="2506743"/>
          </a:xfrm>
          <a:prstGeom prst="rect">
            <a:avLst/>
          </a:prstGeom>
        </p:spPr>
      </p:pic>
      <p:pic>
        <p:nvPicPr>
          <p:cNvPr id="13" name="Afbeelding 12" descr="Afbeelding met schermopname, patroon, kunst, cirkel&#10;&#10;Automatisch gegenereerde beschrijving">
            <a:extLst>
              <a:ext uri="{FF2B5EF4-FFF2-40B4-BE49-F238E27FC236}">
                <a16:creationId xmlns:a16="http://schemas.microsoft.com/office/drawing/2014/main" id="{27A78397-805C-0A94-142E-DD70C284FA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3572" y="894539"/>
            <a:ext cx="3552855" cy="2504652"/>
          </a:xfrm>
          <a:prstGeom prst="rect">
            <a:avLst/>
          </a:prstGeom>
        </p:spPr>
      </p:pic>
      <p:pic>
        <p:nvPicPr>
          <p:cNvPr id="15" name="Afbeelding 14" descr="Afbeelding met kunst, cirkel, patroon, mozaïek&#10;&#10;Automatisch gegenereerde beschrijving">
            <a:extLst>
              <a:ext uri="{FF2B5EF4-FFF2-40B4-BE49-F238E27FC236}">
                <a16:creationId xmlns:a16="http://schemas.microsoft.com/office/drawing/2014/main" id="{9692AE3A-B94A-E8B9-20C5-763C756321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0839" y="4009979"/>
            <a:ext cx="3245465" cy="2504652"/>
          </a:xfrm>
          <a:prstGeom prst="rect">
            <a:avLst/>
          </a:prstGeom>
        </p:spPr>
      </p:pic>
      <p:pic>
        <p:nvPicPr>
          <p:cNvPr id="17" name="Afbeelding 16" descr="Afbeelding met kunst, cirkel&#10;&#10;Automatisch gegenereerde beschrijving">
            <a:extLst>
              <a:ext uri="{FF2B5EF4-FFF2-40B4-BE49-F238E27FC236}">
                <a16:creationId xmlns:a16="http://schemas.microsoft.com/office/drawing/2014/main" id="{CF0FE9BE-A839-38DD-0825-A6F3E0D36F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0769" y="4009979"/>
            <a:ext cx="3394583" cy="2504652"/>
          </a:xfrm>
          <a:prstGeom prst="rect">
            <a:avLst/>
          </a:prstGeom>
        </p:spPr>
      </p:pic>
      <p:cxnSp>
        <p:nvCxnSpPr>
          <p:cNvPr id="19" name="Rechte verbindingslijn met pijl 18">
            <a:extLst>
              <a:ext uri="{FF2B5EF4-FFF2-40B4-BE49-F238E27FC236}">
                <a16:creationId xmlns:a16="http://schemas.microsoft.com/office/drawing/2014/main" id="{68BE0E30-E286-B55F-786E-01549DB3536F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3921071" y="2146865"/>
            <a:ext cx="502627" cy="104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9DC4BEE7-AAB0-F268-2991-FE2B4E259234}"/>
              </a:ext>
            </a:extLst>
          </p:cNvPr>
          <p:cNvCxnSpPr>
            <a:stCxn id="9" idx="3"/>
            <a:endCxn id="13" idx="1"/>
          </p:cNvCxnSpPr>
          <p:nvPr/>
        </p:nvCxnSpPr>
        <p:spPr>
          <a:xfrm flipV="1">
            <a:off x="7712969" y="2146865"/>
            <a:ext cx="590603" cy="104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kstvak 21">
            <a:extLst>
              <a:ext uri="{FF2B5EF4-FFF2-40B4-BE49-F238E27FC236}">
                <a16:creationId xmlns:a16="http://schemas.microsoft.com/office/drawing/2014/main" id="{C8BC9D25-174D-25D5-CD43-81252250411A}"/>
              </a:ext>
            </a:extLst>
          </p:cNvPr>
          <p:cNvSpPr txBox="1"/>
          <p:nvPr/>
        </p:nvSpPr>
        <p:spPr>
          <a:xfrm>
            <a:off x="1430054" y="3428263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NE60 CUBIT</a:t>
            </a:r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981F1BB2-2507-AD2E-B567-0B1C1DB94F3F}"/>
              </a:ext>
            </a:extLst>
          </p:cNvPr>
          <p:cNvSpPr txBox="1"/>
          <p:nvPr/>
        </p:nvSpPr>
        <p:spPr>
          <a:xfrm>
            <a:off x="5336016" y="3428263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NE120 CUBIT</a:t>
            </a:r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EE3039AF-5075-8D01-3E58-423E4A573D73}"/>
              </a:ext>
            </a:extLst>
          </p:cNvPr>
          <p:cNvSpPr txBox="1"/>
          <p:nvPr/>
        </p:nvSpPr>
        <p:spPr>
          <a:xfrm>
            <a:off x="9602908" y="3429000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NE240 CUBIT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662B102A-B3AE-E003-40E1-BD3EBABE0D8B}"/>
              </a:ext>
            </a:extLst>
          </p:cNvPr>
          <p:cNvSpPr txBox="1"/>
          <p:nvPr/>
        </p:nvSpPr>
        <p:spPr>
          <a:xfrm>
            <a:off x="3307724" y="6496417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HMAVR7 CUBIT</a:t>
            </a: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0BEA6730-E5B0-E513-1A4C-CF0971A2A772}"/>
              </a:ext>
            </a:extLst>
          </p:cNvPr>
          <p:cNvSpPr txBox="1"/>
          <p:nvPr/>
        </p:nvSpPr>
        <p:spPr>
          <a:xfrm>
            <a:off x="7183681" y="6517347"/>
            <a:ext cx="239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HMAVR7 LOWCONN</a:t>
            </a:r>
          </a:p>
        </p:txBody>
      </p:sp>
      <p:cxnSp>
        <p:nvCxnSpPr>
          <p:cNvPr id="28" name="Rechte verbindingslijn met pijl 27">
            <a:extLst>
              <a:ext uri="{FF2B5EF4-FFF2-40B4-BE49-F238E27FC236}">
                <a16:creationId xmlns:a16="http://schemas.microsoft.com/office/drawing/2014/main" id="{862E26A2-98C8-9B9D-E67A-19F7A0B549A8}"/>
              </a:ext>
            </a:extLst>
          </p:cNvPr>
          <p:cNvCxnSpPr>
            <a:stCxn id="13" idx="2"/>
            <a:endCxn id="17" idx="0"/>
          </p:cNvCxnSpPr>
          <p:nvPr/>
        </p:nvCxnSpPr>
        <p:spPr>
          <a:xfrm flipH="1">
            <a:off x="4138061" y="3399191"/>
            <a:ext cx="5941939" cy="61078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405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3AA649-CDEF-4B55-0A07-A179F8780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419"/>
            <a:ext cx="10515600" cy="1325563"/>
          </a:xfrm>
        </p:spPr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Building grids with </a:t>
            </a:r>
            <a:r>
              <a:rPr lang="en-GB" dirty="0" err="1">
                <a:latin typeface="Californian FB" panose="0207040306080B030204" pitchFamily="18" charset="77"/>
              </a:rPr>
              <a:t>SQuadGen</a:t>
            </a:r>
            <a:endParaRPr lang="en-GB" dirty="0">
              <a:latin typeface="Californian FB" panose="0207040306080B030204" pitchFamily="18" charset="77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0C3595-A980-9740-80FB-7FC43B36F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810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Californian FB" panose="0207040306080B030204" pitchFamily="18" charset="77"/>
              </a:rPr>
              <a:t>3. Editing VR grid via </a:t>
            </a:r>
            <a:r>
              <a:rPr lang="en-GB" dirty="0" err="1">
                <a:latin typeface="Californian FB" panose="0207040306080B030204" pitchFamily="18" charset="77"/>
              </a:rPr>
              <a:t>refine_map.dat</a:t>
            </a:r>
            <a:endParaRPr lang="en-GB" dirty="0">
              <a:latin typeface="Californian FB" panose="0207040306080B030204" pitchFamily="18" charset="77"/>
            </a:endParaRPr>
          </a:p>
        </p:txBody>
      </p:sp>
      <p:pic>
        <p:nvPicPr>
          <p:cNvPr id="5" name="Afbeelding 4" descr="Afbeelding met schermopname, Rechthoek&#10;&#10;Automatisch gegenereerde beschrijving">
            <a:extLst>
              <a:ext uri="{FF2B5EF4-FFF2-40B4-BE49-F238E27FC236}">
                <a16:creationId xmlns:a16="http://schemas.microsoft.com/office/drawing/2014/main" id="{1A3DA7E0-5E65-B57E-43FE-89E99C7E1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70153"/>
            <a:ext cx="10234551" cy="5333339"/>
          </a:xfrm>
          <a:prstGeom prst="rect">
            <a:avLst/>
          </a:prstGeom>
        </p:spPr>
      </p:pic>
      <p:sp>
        <p:nvSpPr>
          <p:cNvPr id="6" name="Ovaal 5">
            <a:extLst>
              <a:ext uri="{FF2B5EF4-FFF2-40B4-BE49-F238E27FC236}">
                <a16:creationId xmlns:a16="http://schemas.microsoft.com/office/drawing/2014/main" id="{B06859A5-65CF-6BFB-496A-4F5AD9371FBF}"/>
              </a:ext>
            </a:extLst>
          </p:cNvPr>
          <p:cNvSpPr/>
          <p:nvPr/>
        </p:nvSpPr>
        <p:spPr>
          <a:xfrm>
            <a:off x="237505" y="2403043"/>
            <a:ext cx="7148947" cy="3237736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Californian FB" panose="0207040306080B030204" pitchFamily="18" charset="77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223061FF-6461-F424-C4F7-315D7DC07DDB}"/>
              </a:ext>
            </a:extLst>
          </p:cNvPr>
          <p:cNvSpPr/>
          <p:nvPr/>
        </p:nvSpPr>
        <p:spPr>
          <a:xfrm>
            <a:off x="1140031" y="1793173"/>
            <a:ext cx="6709559" cy="450074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Californian FB" panose="0207040306080B030204" pitchFamily="18" charset="77"/>
            </a:endParaRP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BF5339E-CF36-B42B-F820-6A03967CBE1C}"/>
              </a:ext>
            </a:extLst>
          </p:cNvPr>
          <p:cNvSpPr/>
          <p:nvPr/>
        </p:nvSpPr>
        <p:spPr>
          <a:xfrm>
            <a:off x="1140030" y="1793173"/>
            <a:ext cx="7528957" cy="500515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Californian FB" panose="0207040306080B030204" pitchFamily="18" charset="77"/>
            </a:endParaRP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EB89E8CB-C41D-0AE0-DCA1-EC7639C18393}"/>
              </a:ext>
            </a:extLst>
          </p:cNvPr>
          <p:cNvSpPr/>
          <p:nvPr/>
        </p:nvSpPr>
        <p:spPr>
          <a:xfrm>
            <a:off x="1138053" y="1791198"/>
            <a:ext cx="8742217" cy="503784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Californian FB" panose="0207040306080B0302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97226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3AA649-CDEF-4B55-0A07-A179F8780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419"/>
            <a:ext cx="10515600" cy="1325563"/>
          </a:xfrm>
        </p:spPr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Building grids with </a:t>
            </a:r>
            <a:r>
              <a:rPr lang="en-GB" dirty="0" err="1">
                <a:latin typeface="Californian FB" panose="0207040306080B030204" pitchFamily="18" charset="77"/>
              </a:rPr>
              <a:t>SQuadGen</a:t>
            </a:r>
            <a:endParaRPr lang="en-GB" dirty="0">
              <a:latin typeface="Californian FB" panose="0207040306080B030204" pitchFamily="18" charset="77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0C3595-A980-9740-80FB-7FC43B36F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8104"/>
            <a:ext cx="10515600" cy="55585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Californian FB" panose="0207040306080B030204" pitchFamily="18" charset="77"/>
              </a:rPr>
              <a:t>3. Editing VR grid via </a:t>
            </a:r>
            <a:r>
              <a:rPr lang="en-GB" dirty="0" err="1">
                <a:latin typeface="Californian FB" panose="0207040306080B030204" pitchFamily="18" charset="77"/>
              </a:rPr>
              <a:t>refine_map.dat</a:t>
            </a:r>
            <a:endParaRPr lang="en-GB" dirty="0">
              <a:latin typeface="Californian FB" panose="0207040306080B030204" pitchFamily="18" charset="77"/>
            </a:endParaRPr>
          </a:p>
          <a:p>
            <a:r>
              <a:rPr lang="en-GB" dirty="0">
                <a:latin typeface="Californian FB" panose="0207040306080B030204" pitchFamily="18" charset="77"/>
              </a:rPr>
              <a:t>Eliminate areas with risk for distortions</a:t>
            </a:r>
          </a:p>
          <a:p>
            <a:r>
              <a:rPr lang="en-GB" dirty="0">
                <a:latin typeface="Californian FB" panose="0207040306080B030204" pitchFamily="18" charset="77"/>
              </a:rPr>
              <a:t>Develop buffer zones of 5 elements around each refined patch</a:t>
            </a:r>
          </a:p>
        </p:txBody>
      </p:sp>
      <p:pic>
        <p:nvPicPr>
          <p:cNvPr id="10" name="Afbeelding 9" descr="Afbeelding met tekst, schermopname, tekenfilm, Graphics&#10;&#10;Automatisch gegenereerde beschrijving">
            <a:extLst>
              <a:ext uri="{FF2B5EF4-FFF2-40B4-BE49-F238E27FC236}">
                <a16:creationId xmlns:a16="http://schemas.microsoft.com/office/drawing/2014/main" id="{5410026D-90C4-104B-F42B-250AC8D83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0" y="2724057"/>
            <a:ext cx="6082228" cy="3801392"/>
          </a:xfrm>
          <a:prstGeom prst="rect">
            <a:avLst/>
          </a:prstGeom>
        </p:spPr>
      </p:pic>
      <p:pic>
        <p:nvPicPr>
          <p:cNvPr id="12" name="Afbeelding 11" descr="Afbeelding met cirkel, kunst&#10;&#10;Automatisch gegenereerde beschrijving">
            <a:extLst>
              <a:ext uri="{FF2B5EF4-FFF2-40B4-BE49-F238E27FC236}">
                <a16:creationId xmlns:a16="http://schemas.microsoft.com/office/drawing/2014/main" id="{9FC4CD63-A42D-7138-9D18-11CF4F1C4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448" y="2724057"/>
            <a:ext cx="5565047" cy="380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017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3AA649-CDEF-4B55-0A07-A179F8780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Building grids with </a:t>
            </a:r>
            <a:r>
              <a:rPr lang="en-GB" dirty="0" err="1">
                <a:latin typeface="Californian FB" panose="0207040306080B030204" pitchFamily="18" charset="77"/>
              </a:rPr>
              <a:t>SQuadGen</a:t>
            </a:r>
            <a:endParaRPr lang="en-GB" dirty="0">
              <a:latin typeface="Californian FB" panose="0207040306080B030204" pitchFamily="18" charset="77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0C3595-A980-9740-80FB-7FC43B36F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Californian FB" panose="0207040306080B030204" pitchFamily="18" charset="77"/>
              </a:rPr>
              <a:t>4. Installing VR grid and testing</a:t>
            </a:r>
          </a:p>
          <a:p>
            <a:r>
              <a:rPr lang="en-GB" dirty="0">
                <a:latin typeface="Californian FB" panose="0207040306080B030204" pitchFamily="18" charset="77"/>
              </a:rPr>
              <a:t>Generate SCRIP and LATLON files </a:t>
            </a:r>
          </a:p>
          <a:p>
            <a:pPr lvl="1"/>
            <a:r>
              <a:rPr lang="en-GB" dirty="0">
                <a:latin typeface="Californian FB" panose="0207040306080B030204" pitchFamily="18" charset="77"/>
              </a:rPr>
              <a:t>SCRIP file contains info on position, area and corner points of grid cells</a:t>
            </a:r>
          </a:p>
          <a:p>
            <a:pPr lvl="1"/>
            <a:r>
              <a:rPr lang="en-GB" dirty="0">
                <a:latin typeface="Californian FB" panose="0207040306080B030204" pitchFamily="18" charset="77"/>
              </a:rPr>
              <a:t>LATLON file contains </a:t>
            </a:r>
            <a:r>
              <a:rPr lang="en-GB" dirty="0" err="1">
                <a:latin typeface="Californian FB" panose="0207040306080B030204" pitchFamily="18" charset="77"/>
              </a:rPr>
              <a:t>lat</a:t>
            </a:r>
            <a:r>
              <a:rPr lang="en-GB" dirty="0">
                <a:latin typeface="Californian FB" panose="0207040306080B030204" pitchFamily="18" charset="77"/>
              </a:rPr>
              <a:t>/</a:t>
            </a:r>
            <a:r>
              <a:rPr lang="en-GB" dirty="0" err="1">
                <a:latin typeface="Californian FB" panose="0207040306080B030204" pitchFamily="18" charset="77"/>
              </a:rPr>
              <a:t>lon</a:t>
            </a:r>
            <a:r>
              <a:rPr lang="en-GB" dirty="0">
                <a:latin typeface="Californian FB" panose="0207040306080B030204" pitchFamily="18" charset="77"/>
              </a:rPr>
              <a:t> coords and area of grid cells</a:t>
            </a:r>
          </a:p>
          <a:p>
            <a:r>
              <a:rPr lang="en-GB" dirty="0">
                <a:latin typeface="Californian FB" panose="0207040306080B030204" pitchFamily="18" charset="77"/>
              </a:rPr>
              <a:t>Generate mapping and </a:t>
            </a:r>
            <a:r>
              <a:rPr lang="en-GB" dirty="0" err="1">
                <a:latin typeface="Californian FB" panose="0207040306080B030204" pitchFamily="18" charset="77"/>
              </a:rPr>
              <a:t>lnd</a:t>
            </a:r>
            <a:r>
              <a:rPr lang="en-GB" dirty="0">
                <a:latin typeface="Californian FB" panose="0207040306080B030204" pitchFamily="18" charset="77"/>
              </a:rPr>
              <a:t>/</a:t>
            </a:r>
            <a:r>
              <a:rPr lang="en-GB" dirty="0" err="1">
                <a:latin typeface="Californian FB" panose="0207040306080B030204" pitchFamily="18" charset="77"/>
              </a:rPr>
              <a:t>ocn</a:t>
            </a:r>
            <a:r>
              <a:rPr lang="en-GB" dirty="0">
                <a:latin typeface="Californian FB" panose="0207040306080B030204" pitchFamily="18" charset="77"/>
              </a:rPr>
              <a:t> domain files</a:t>
            </a:r>
          </a:p>
          <a:p>
            <a:r>
              <a:rPr lang="en-GB" dirty="0">
                <a:latin typeface="Californian FB" panose="0207040306080B030204" pitchFamily="18" charset="77"/>
              </a:rPr>
              <a:t>Generate CLM surface datasets and CAM initial conditions files</a:t>
            </a:r>
          </a:p>
          <a:p>
            <a:r>
              <a:rPr lang="en-GB" dirty="0">
                <a:latin typeface="Californian FB" panose="0207040306080B030204" pitchFamily="18" charset="77"/>
              </a:rPr>
              <a:t>Generate topography files with </a:t>
            </a:r>
            <a:r>
              <a:rPr lang="en-GB" dirty="0" err="1">
                <a:latin typeface="Californian FB" panose="0207040306080B030204" pitchFamily="18" charset="77"/>
              </a:rPr>
              <a:t>NCAR_Topo</a:t>
            </a:r>
            <a:endParaRPr lang="en-GB" dirty="0">
              <a:latin typeface="Californian FB" panose="0207040306080B030204" pitchFamily="18" charset="77"/>
            </a:endParaRPr>
          </a:p>
          <a:p>
            <a:r>
              <a:rPr lang="en-GB" dirty="0">
                <a:latin typeface="Californian FB" panose="0207040306080B030204" pitchFamily="18" charset="77"/>
              </a:rPr>
              <a:t>Installing grids in CESM via xml files</a:t>
            </a:r>
          </a:p>
          <a:p>
            <a:r>
              <a:rPr lang="en-GB" dirty="0">
                <a:latin typeface="Californian FB" panose="0207040306080B030204" pitchFamily="18" charset="77"/>
              </a:rPr>
              <a:t>Run CESM for 10 days with QPC6 (</a:t>
            </a:r>
            <a:r>
              <a:rPr lang="en-GB" dirty="0" err="1">
                <a:latin typeface="Californian FB" panose="0207040306080B030204" pitchFamily="18" charset="77"/>
              </a:rPr>
              <a:t>AquaPlanet</a:t>
            </a:r>
            <a:r>
              <a:rPr lang="en-GB" dirty="0">
                <a:latin typeface="Californian FB" panose="0207040306080B030204" pitchFamily="18" charset="77"/>
              </a:rPr>
              <a:t>) component set.</a:t>
            </a:r>
          </a:p>
        </p:txBody>
      </p:sp>
    </p:spTree>
    <p:extLst>
      <p:ext uri="{BB962C8B-B14F-4D97-AF65-F5344CB8AC3E}">
        <p14:creationId xmlns:p14="http://schemas.microsoft.com/office/powerpoint/2010/main" val="4214341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jdelijke aanduiding voor inhoud 16">
            <a:extLst>
              <a:ext uri="{FF2B5EF4-FFF2-40B4-BE49-F238E27FC236}">
                <a16:creationId xmlns:a16="http://schemas.microsoft.com/office/drawing/2014/main" id="{24C2AA9F-F7E5-FE47-BF93-ACDA4453E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3801"/>
            <a:ext cx="10515600" cy="1625599"/>
          </a:xfrm>
        </p:spPr>
        <p:txBody>
          <a:bodyPr>
            <a:normAutofit/>
          </a:bodyPr>
          <a:lstStyle/>
          <a:p>
            <a:r>
              <a:rPr lang="nl-NL" sz="2400" dirty="0" err="1">
                <a:latin typeface="Californian FB" panose="0207040306080B030204" pitchFamily="18" charset="77"/>
              </a:rPr>
              <a:t>Testing</a:t>
            </a:r>
            <a:r>
              <a:rPr lang="nl-NL" sz="2400" dirty="0">
                <a:latin typeface="Californian FB" panose="0207040306080B030204" pitchFamily="18" charset="77"/>
              </a:rPr>
              <a:t> of </a:t>
            </a:r>
            <a:r>
              <a:rPr lang="nl-NL" sz="2400" dirty="0" err="1">
                <a:latin typeface="Californian FB" panose="0207040306080B030204" pitchFamily="18" charset="77"/>
              </a:rPr>
              <a:t>grids</a:t>
            </a:r>
            <a:r>
              <a:rPr lang="nl-NL" sz="2400" dirty="0">
                <a:latin typeface="Californian FB" panose="0207040306080B030204" pitchFamily="18" charset="77"/>
              </a:rPr>
              <a:t> </a:t>
            </a:r>
            <a:r>
              <a:rPr lang="nl-NL" sz="2400" dirty="0">
                <a:latin typeface="Californian FB" panose="0207040306080B030204" pitchFamily="18" charset="77"/>
                <a:sym typeface="Wingdings" pitchFamily="2" charset="2"/>
              </a:rPr>
              <a:t> </a:t>
            </a:r>
            <a:r>
              <a:rPr lang="nl-NL" sz="2400" dirty="0" err="1">
                <a:latin typeface="Californian FB" panose="0207040306080B030204" pitchFamily="18" charset="77"/>
              </a:rPr>
              <a:t>Aquaplanet</a:t>
            </a:r>
            <a:r>
              <a:rPr lang="nl-NL" sz="2400" dirty="0">
                <a:latin typeface="Californian FB" panose="0207040306080B030204" pitchFamily="18" charset="77"/>
              </a:rPr>
              <a:t> QPC6 </a:t>
            </a:r>
            <a:r>
              <a:rPr lang="nl-NL" sz="2400" dirty="0" err="1">
                <a:latin typeface="Californian FB" panose="0207040306080B030204" pitchFamily="18" charset="77"/>
              </a:rPr>
              <a:t>Compset</a:t>
            </a:r>
            <a:endParaRPr lang="nl-NL" sz="2400" dirty="0">
              <a:latin typeface="Californian FB" panose="0207040306080B030204" pitchFamily="18" charset="77"/>
            </a:endParaRPr>
          </a:p>
          <a:p>
            <a:pPr marL="457200" lvl="1" indent="0">
              <a:buNone/>
            </a:pP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 Active CAM, Data Ocean,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Other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Components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Stub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.</a:t>
            </a:r>
          </a:p>
          <a:p>
            <a:r>
              <a:rPr lang="nl-NL" sz="2400" dirty="0" err="1">
                <a:latin typeface="Californian FB" panose="0207040306080B030204" pitchFamily="18" charset="77"/>
                <a:sym typeface="Wingdings" pitchFamily="2" charset="2"/>
              </a:rPr>
              <a:t>Parameterizing</a:t>
            </a:r>
            <a:r>
              <a:rPr lang="nl-NL" sz="2400" dirty="0">
                <a:latin typeface="Californian FB" panose="0207040306080B030204" pitchFamily="18" charset="77"/>
                <a:sym typeface="Wingdings" pitchFamily="2" charset="2"/>
              </a:rPr>
              <a:t> CAM-SE time stepping </a:t>
            </a:r>
          </a:p>
          <a:p>
            <a:pPr marL="457200" lvl="1" indent="0">
              <a:buNone/>
            </a:pP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 Balance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between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computational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cost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and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stability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(performance) model runs </a:t>
            </a:r>
          </a:p>
        </p:txBody>
      </p:sp>
      <p:pic>
        <p:nvPicPr>
          <p:cNvPr id="19" name="Afbeelding 18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C3BC892D-38CE-794B-82EC-92ACEA77E8F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819400"/>
            <a:ext cx="6692900" cy="3276600"/>
          </a:xfrm>
          <a:prstGeom prst="rect">
            <a:avLst/>
          </a:prstGeom>
        </p:spPr>
      </p:pic>
      <p:sp>
        <p:nvSpPr>
          <p:cNvPr id="22" name="Tekstvak 21">
            <a:extLst>
              <a:ext uri="{FF2B5EF4-FFF2-40B4-BE49-F238E27FC236}">
                <a16:creationId xmlns:a16="http://schemas.microsoft.com/office/drawing/2014/main" id="{AFEAC32A-1DC0-8F46-ADF1-E90C3FAE6445}"/>
              </a:ext>
            </a:extLst>
          </p:cNvPr>
          <p:cNvSpPr txBox="1"/>
          <p:nvPr/>
        </p:nvSpPr>
        <p:spPr>
          <a:xfrm>
            <a:off x="838200" y="6096000"/>
            <a:ext cx="689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latin typeface="Californian FB" panose="0207040306080B030204" pitchFamily="18" charset="77"/>
              </a:rPr>
              <a:t>Source: </a:t>
            </a:r>
            <a:r>
              <a:rPr lang="nl-NL" sz="2400" dirty="0" err="1">
                <a:latin typeface="Californian FB" panose="0207040306080B030204" pitchFamily="18" charset="77"/>
              </a:rPr>
              <a:t>Lauritzen</a:t>
            </a:r>
            <a:r>
              <a:rPr lang="nl-NL" sz="2400" dirty="0">
                <a:latin typeface="Californian FB" panose="0207040306080B030204" pitchFamily="18" charset="77"/>
              </a:rPr>
              <a:t> et al. 2018, JAMES</a:t>
            </a:r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8CE2C8E8-F527-AC43-B6B8-9A4498F83674}"/>
              </a:ext>
            </a:extLst>
          </p:cNvPr>
          <p:cNvSpPr txBox="1"/>
          <p:nvPr/>
        </p:nvSpPr>
        <p:spPr>
          <a:xfrm>
            <a:off x="7531100" y="2910512"/>
            <a:ext cx="44577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u="sng" dirty="0" err="1">
                <a:latin typeface="Californian FB" panose="0207040306080B030204" pitchFamily="18" charset="77"/>
              </a:rPr>
              <a:t>Example</a:t>
            </a:r>
            <a:r>
              <a:rPr lang="nl-NL" sz="2400" u="sng" dirty="0">
                <a:latin typeface="Californian FB" panose="0207040306080B030204" pitchFamily="18" charset="77"/>
              </a:rPr>
              <a:t> </a:t>
            </a:r>
            <a:r>
              <a:rPr lang="nl-NL" sz="2400" u="sng" dirty="0" err="1">
                <a:latin typeface="Californian FB" panose="0207040306080B030204" pitchFamily="18" charset="77"/>
              </a:rPr>
              <a:t>for</a:t>
            </a:r>
            <a:r>
              <a:rPr lang="nl-NL" sz="2400" u="sng" dirty="0">
                <a:latin typeface="Californian FB" panose="0207040306080B030204" pitchFamily="18" charset="77"/>
              </a:rPr>
              <a:t> 1-deg SE </a:t>
            </a:r>
            <a:r>
              <a:rPr lang="nl-NL" sz="2400" u="sng" dirty="0" err="1">
                <a:latin typeface="Californian FB" panose="0207040306080B030204" pitchFamily="18" charset="77"/>
              </a:rPr>
              <a:t>grid</a:t>
            </a:r>
            <a:r>
              <a:rPr lang="nl-NL" sz="2400" u="sng" dirty="0">
                <a:latin typeface="Californian FB" panose="0207040306080B030204" pitchFamily="18" charset="77"/>
              </a:rPr>
              <a:t> (ne30):</a:t>
            </a:r>
          </a:p>
          <a:p>
            <a:r>
              <a:rPr lang="nl-NL" sz="2400" dirty="0" err="1">
                <a:latin typeface="Californian FB" panose="0207040306080B030204" pitchFamily="18" charset="77"/>
              </a:rPr>
              <a:t>dt</a:t>
            </a:r>
            <a:r>
              <a:rPr lang="nl-NL" sz="2400" baseline="-25000" dirty="0" err="1">
                <a:latin typeface="Californian FB" panose="0207040306080B030204" pitchFamily="18" charset="77"/>
              </a:rPr>
              <a:t>phys</a:t>
            </a:r>
            <a:r>
              <a:rPr lang="nl-NL" sz="2400" dirty="0">
                <a:latin typeface="Californian FB" panose="0207040306080B030204" pitchFamily="18" charset="77"/>
              </a:rPr>
              <a:t> = 1800 s (30 min)</a:t>
            </a:r>
          </a:p>
          <a:p>
            <a:r>
              <a:rPr lang="nl-NL" sz="2400" dirty="0" err="1">
                <a:latin typeface="Californian FB" panose="0207040306080B030204" pitchFamily="18" charset="77"/>
              </a:rPr>
              <a:t>nsplit</a:t>
            </a:r>
            <a:r>
              <a:rPr lang="nl-NL" sz="2400" dirty="0">
                <a:latin typeface="Californian FB" panose="0207040306080B030204" pitchFamily="18" charset="77"/>
              </a:rPr>
              <a:t> = 2</a:t>
            </a:r>
          </a:p>
          <a:p>
            <a:r>
              <a:rPr lang="nl-NL" sz="2400" dirty="0" err="1">
                <a:latin typeface="Californian FB" panose="0207040306080B030204" pitchFamily="18" charset="77"/>
              </a:rPr>
              <a:t>rsplit</a:t>
            </a:r>
            <a:r>
              <a:rPr lang="nl-NL" sz="2400" dirty="0">
                <a:latin typeface="Californian FB" panose="0207040306080B030204" pitchFamily="18" charset="77"/>
              </a:rPr>
              <a:t> = 3</a:t>
            </a:r>
          </a:p>
          <a:p>
            <a:r>
              <a:rPr lang="nl-NL" sz="2400" dirty="0" err="1">
                <a:latin typeface="Californian FB" panose="0207040306080B030204" pitchFamily="18" charset="77"/>
              </a:rPr>
              <a:t>qsplit</a:t>
            </a:r>
            <a:r>
              <a:rPr lang="nl-NL" sz="2400" dirty="0">
                <a:latin typeface="Californian FB" panose="0207040306080B030204" pitchFamily="18" charset="77"/>
              </a:rPr>
              <a:t> = 1</a:t>
            </a:r>
          </a:p>
          <a:p>
            <a:r>
              <a:rPr lang="nl-NL" sz="2400" dirty="0" err="1">
                <a:latin typeface="Californian FB" panose="0207040306080B030204" pitchFamily="18" charset="77"/>
              </a:rPr>
              <a:t>hypervis_subcycle</a:t>
            </a:r>
            <a:r>
              <a:rPr lang="nl-NL" sz="2400" dirty="0">
                <a:latin typeface="Californian FB" panose="0207040306080B030204" pitchFamily="18" charset="77"/>
              </a:rPr>
              <a:t> = 3</a:t>
            </a:r>
          </a:p>
          <a:p>
            <a:endParaRPr lang="nl-NL" sz="2400" dirty="0">
              <a:latin typeface="Californian FB" panose="0207040306080B030204" pitchFamily="18" charset="77"/>
              <a:sym typeface="Wingdings" pitchFamily="2" charset="2"/>
            </a:endParaRPr>
          </a:p>
          <a:p>
            <a:r>
              <a:rPr lang="nl-NL" sz="2400" dirty="0" err="1">
                <a:latin typeface="Californian FB" panose="0207040306080B030204" pitchFamily="18" charset="77"/>
                <a:sym typeface="Wingdings" pitchFamily="2" charset="2"/>
              </a:rPr>
              <a:t>dt</a:t>
            </a:r>
            <a:r>
              <a:rPr lang="nl-NL" sz="2400" baseline="-25000" dirty="0" err="1">
                <a:latin typeface="Californian FB" panose="0207040306080B030204" pitchFamily="18" charset="77"/>
                <a:sym typeface="Wingdings" pitchFamily="2" charset="2"/>
              </a:rPr>
              <a:t>dyn</a:t>
            </a:r>
            <a:r>
              <a:rPr lang="nl-NL" sz="2400" dirty="0">
                <a:latin typeface="Californian FB" panose="0207040306080B030204" pitchFamily="18" charset="77"/>
                <a:sym typeface="Wingdings" pitchFamily="2" charset="2"/>
              </a:rPr>
              <a:t> = 300 s</a:t>
            </a:r>
            <a:endParaRPr lang="nl-NL" sz="2400" baseline="-25000" dirty="0">
              <a:latin typeface="Californian FB" panose="0207040306080B030204" pitchFamily="18" charset="77"/>
              <a:sym typeface="Wingdings" pitchFamily="2" charset="2"/>
            </a:endParaRPr>
          </a:p>
          <a:p>
            <a:r>
              <a:rPr lang="nl-NL" sz="2400" dirty="0" err="1">
                <a:latin typeface="Californian FB" panose="0207040306080B030204" pitchFamily="18" charset="77"/>
              </a:rPr>
              <a:t>dt</a:t>
            </a:r>
            <a:r>
              <a:rPr lang="nl-NL" sz="2400" baseline="-25000" dirty="0" err="1">
                <a:latin typeface="Californian FB" panose="0207040306080B030204" pitchFamily="18" charset="77"/>
              </a:rPr>
              <a:t>hyper</a:t>
            </a:r>
            <a:r>
              <a:rPr lang="nl-NL" sz="2400" baseline="-25000" dirty="0">
                <a:latin typeface="Californian FB" panose="0207040306080B030204" pitchFamily="18" charset="77"/>
              </a:rPr>
              <a:t> </a:t>
            </a:r>
            <a:r>
              <a:rPr lang="nl-NL" sz="2400" dirty="0">
                <a:latin typeface="Californian FB" panose="0207040306080B030204" pitchFamily="18" charset="77"/>
              </a:rPr>
              <a:t>= 100 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DA589EF-23F0-FCF2-B06C-B9BAA08C5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235"/>
            <a:ext cx="10515600" cy="1325563"/>
          </a:xfrm>
        </p:spPr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How can we test VR grids?</a:t>
            </a:r>
          </a:p>
        </p:txBody>
      </p:sp>
    </p:spTree>
    <p:extLst>
      <p:ext uri="{BB962C8B-B14F-4D97-AF65-F5344CB8AC3E}">
        <p14:creationId xmlns:p14="http://schemas.microsoft.com/office/powerpoint/2010/main" val="3967167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el 14">
            <a:extLst>
              <a:ext uri="{FF2B5EF4-FFF2-40B4-BE49-F238E27FC236}">
                <a16:creationId xmlns:a16="http://schemas.microsoft.com/office/drawing/2014/main" id="{2F42F266-6D8C-F345-B860-D1AF796C8BE2}"/>
              </a:ext>
            </a:extLst>
          </p:cNvPr>
          <p:cNvGraphicFramePr>
            <a:graphicFrameLocks noGrp="1"/>
          </p:cNvGraphicFramePr>
          <p:nvPr/>
        </p:nvGraphicFramePr>
        <p:xfrm>
          <a:off x="901700" y="1671750"/>
          <a:ext cx="10388600" cy="4297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87500">
                  <a:extLst>
                    <a:ext uri="{9D8B030D-6E8A-4147-A177-3AD203B41FA5}">
                      <a16:colId xmlns:a16="http://schemas.microsoft.com/office/drawing/2014/main" val="3099659448"/>
                    </a:ext>
                  </a:extLst>
                </a:gridCol>
                <a:gridCol w="1066582">
                  <a:extLst>
                    <a:ext uri="{9D8B030D-6E8A-4147-A177-3AD203B41FA5}">
                      <a16:colId xmlns:a16="http://schemas.microsoft.com/office/drawing/2014/main" val="2621449383"/>
                    </a:ext>
                  </a:extLst>
                </a:gridCol>
                <a:gridCol w="857721">
                  <a:extLst>
                    <a:ext uri="{9D8B030D-6E8A-4147-A177-3AD203B41FA5}">
                      <a16:colId xmlns:a16="http://schemas.microsoft.com/office/drawing/2014/main" val="26513826"/>
                    </a:ext>
                  </a:extLst>
                </a:gridCol>
                <a:gridCol w="1924097">
                  <a:extLst>
                    <a:ext uri="{9D8B030D-6E8A-4147-A177-3AD203B41FA5}">
                      <a16:colId xmlns:a16="http://schemas.microsoft.com/office/drawing/2014/main" val="566345137"/>
                    </a:ext>
                  </a:extLst>
                </a:gridCol>
                <a:gridCol w="610296">
                  <a:extLst>
                    <a:ext uri="{9D8B030D-6E8A-4147-A177-3AD203B41FA5}">
                      <a16:colId xmlns:a16="http://schemas.microsoft.com/office/drawing/2014/main" val="3282541618"/>
                    </a:ext>
                  </a:extLst>
                </a:gridCol>
                <a:gridCol w="954228">
                  <a:extLst>
                    <a:ext uri="{9D8B030D-6E8A-4147-A177-3AD203B41FA5}">
                      <a16:colId xmlns:a16="http://schemas.microsoft.com/office/drawing/2014/main" val="682334883"/>
                    </a:ext>
                  </a:extLst>
                </a:gridCol>
                <a:gridCol w="1471944">
                  <a:extLst>
                    <a:ext uri="{9D8B030D-6E8A-4147-A177-3AD203B41FA5}">
                      <a16:colId xmlns:a16="http://schemas.microsoft.com/office/drawing/2014/main" val="1176386629"/>
                    </a:ext>
                  </a:extLst>
                </a:gridCol>
                <a:gridCol w="1916232">
                  <a:extLst>
                    <a:ext uri="{9D8B030D-6E8A-4147-A177-3AD203B41FA5}">
                      <a16:colId xmlns:a16="http://schemas.microsoft.com/office/drawing/2014/main" val="10093104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GRID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ATM_NSPLIT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 err="1">
                          <a:effectLst/>
                        </a:rPr>
                        <a:t>nsplit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aqua (1) or usatmos (2)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ndays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total pes 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model cost peh/yr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model througput yr/day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8534224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HMA-cubit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384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8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2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141588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0,31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61474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2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176313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0,25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073147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179190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0,24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301904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384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8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145466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0,3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52186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80625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HMA-loconn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384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8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2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159571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0,27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271436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2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179058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0,24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614373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  <a:highlight>
                            <a:srgbClr val="FF0000"/>
                          </a:highlight>
                        </a:rPr>
                        <a:t>800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  <a:highlight>
                            <a:srgbClr val="FF0000"/>
                          </a:highlight>
                        </a:rPr>
                        <a:t>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  <a:highlight>
                            <a:srgbClr val="FF0000"/>
                          </a:highlight>
                        </a:rPr>
                        <a:t>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  <a:highlight>
                            <a:srgbClr val="FF0000"/>
                          </a:highlight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  <a:highlight>
                            <a:srgbClr val="FF0000"/>
                          </a:highlight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  <a:highlight>
                            <a:srgbClr val="FF0000"/>
                          </a:highlight>
                        </a:rPr>
                        <a:t>203070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  <a:highlight>
                            <a:srgbClr val="FF0000"/>
                          </a:highlight>
                        </a:rPr>
                        <a:t>0,21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86531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</a:rPr>
                        <a:t>384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</a:rPr>
                        <a:t>8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161658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0,27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7636697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08169337"/>
                  </a:ext>
                </a:extLst>
              </a:tr>
              <a:tr h="248920"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HMAnoTP-cubit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136824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0,32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086061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  <a:highlight>
                            <a:srgbClr val="00FF00"/>
                          </a:highlight>
                        </a:rPr>
                        <a:t>384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  <a:highlight>
                            <a:srgbClr val="00FF00"/>
                          </a:highlight>
                        </a:rPr>
                        <a:t>8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  <a:highlight>
                            <a:srgbClr val="00FF00"/>
                          </a:highlight>
                        </a:rPr>
                        <a:t>1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  <a:highlight>
                            <a:srgbClr val="00FF00"/>
                          </a:highlight>
                        </a:rPr>
                        <a:t>3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  <a:highlight>
                            <a:srgbClr val="00FF00"/>
                          </a:highlight>
                        </a:rPr>
                        <a:t>1800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  <a:highlight>
                            <a:srgbClr val="00FF00"/>
                          </a:highlight>
                        </a:rPr>
                        <a:t>120436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  <a:highlight>
                            <a:srgbClr val="00FF00"/>
                          </a:highlight>
                        </a:rPr>
                        <a:t>0,36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0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624207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01064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HMAnoTP-loconn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176013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0,25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05968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384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8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3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1800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>
                          <a:effectLst/>
                        </a:rPr>
                        <a:t>139867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NL" sz="1600" u="none" strike="noStrike" dirty="0">
                          <a:effectLst/>
                        </a:rPr>
                        <a:t>0,31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4246118"/>
                  </a:ext>
                </a:extLst>
              </a:tr>
            </a:tbl>
          </a:graphicData>
        </a:graphic>
      </p:graphicFrame>
      <p:sp>
        <p:nvSpPr>
          <p:cNvPr id="5" name="Titel 1">
            <a:extLst>
              <a:ext uri="{FF2B5EF4-FFF2-40B4-BE49-F238E27FC236}">
                <a16:creationId xmlns:a16="http://schemas.microsoft.com/office/drawing/2014/main" id="{18C6DDC4-3151-7C41-84E7-58D08D81EBF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242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NL" dirty="0">
                <a:latin typeface="Californian FB" panose="0207040306080B030204" pitchFamily="18" charset="77"/>
              </a:rPr>
              <a:t>Model Timing</a:t>
            </a:r>
          </a:p>
        </p:txBody>
      </p:sp>
    </p:spTree>
    <p:extLst>
      <p:ext uri="{BB962C8B-B14F-4D97-AF65-F5344CB8AC3E}">
        <p14:creationId xmlns:p14="http://schemas.microsoft.com/office/powerpoint/2010/main" val="2811702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63A6C7CE-EF60-9642-871C-3931AA540496}"/>
              </a:ext>
            </a:extLst>
          </p:cNvPr>
          <p:cNvGraphicFramePr>
            <a:graphicFrameLocks noGrp="1"/>
          </p:cNvGraphicFramePr>
          <p:nvPr/>
        </p:nvGraphicFramePr>
        <p:xfrm>
          <a:off x="945397" y="1760220"/>
          <a:ext cx="1012039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3166">
                  <a:extLst>
                    <a:ext uri="{9D8B030D-6E8A-4147-A177-3AD203B41FA5}">
                      <a16:colId xmlns:a16="http://schemas.microsoft.com/office/drawing/2014/main" val="4123436258"/>
                    </a:ext>
                  </a:extLst>
                </a:gridCol>
                <a:gridCol w="1550452">
                  <a:extLst>
                    <a:ext uri="{9D8B030D-6E8A-4147-A177-3AD203B41FA5}">
                      <a16:colId xmlns:a16="http://schemas.microsoft.com/office/drawing/2014/main" val="558214100"/>
                    </a:ext>
                  </a:extLst>
                </a:gridCol>
                <a:gridCol w="1732833">
                  <a:extLst>
                    <a:ext uri="{9D8B030D-6E8A-4147-A177-3AD203B41FA5}">
                      <a16:colId xmlns:a16="http://schemas.microsoft.com/office/drawing/2014/main" val="1909788805"/>
                    </a:ext>
                  </a:extLst>
                </a:gridCol>
                <a:gridCol w="1732833">
                  <a:extLst>
                    <a:ext uri="{9D8B030D-6E8A-4147-A177-3AD203B41FA5}">
                      <a16:colId xmlns:a16="http://schemas.microsoft.com/office/drawing/2014/main" val="3952473931"/>
                    </a:ext>
                  </a:extLst>
                </a:gridCol>
                <a:gridCol w="2051108">
                  <a:extLst>
                    <a:ext uri="{9D8B030D-6E8A-4147-A177-3AD203B41FA5}">
                      <a16:colId xmlns:a16="http://schemas.microsoft.com/office/drawing/2014/main" val="10591862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HMAnoTP</a:t>
                      </a:r>
                      <a:r>
                        <a:rPr lang="nl-NL" dirty="0"/>
                        <a:t>-C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HMAnoTP</a:t>
                      </a:r>
                      <a:r>
                        <a:rPr lang="nl-NL" dirty="0"/>
                        <a:t>-L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HMAnoTP</a:t>
                      </a:r>
                      <a:r>
                        <a:rPr lang="nl-NL" dirty="0"/>
                        <a:t>-C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HMAnoTP</a:t>
                      </a:r>
                      <a:r>
                        <a:rPr lang="nl-NL" dirty="0"/>
                        <a:t>-L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730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ATM_NSPLIT (</a:t>
                      </a:r>
                      <a:r>
                        <a:rPr lang="nl-NL" dirty="0" err="1"/>
                        <a:t>dtphys</a:t>
                      </a:r>
                      <a:r>
                        <a:rPr lang="nl-NL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384 (225s)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384 (225s)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384 (225 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384 (225 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305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nsplit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076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rsplit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6560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qsplit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437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hypervis_subcycle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420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dtdyn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9.4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9.4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15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15 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404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Model </a:t>
                      </a:r>
                      <a:r>
                        <a:rPr lang="nl-NL" dirty="0" err="1"/>
                        <a:t>Cost</a:t>
                      </a:r>
                      <a:r>
                        <a:rPr lang="nl-NL" dirty="0"/>
                        <a:t> (</a:t>
                      </a:r>
                      <a:r>
                        <a:rPr lang="nl-NL" dirty="0" err="1"/>
                        <a:t>pe-hrs</a:t>
                      </a:r>
                      <a:r>
                        <a:rPr lang="nl-NL" dirty="0"/>
                        <a:t>/</a:t>
                      </a:r>
                      <a:r>
                        <a:rPr lang="nl-NL" dirty="0" err="1"/>
                        <a:t>yr</a:t>
                      </a:r>
                      <a:r>
                        <a:rPr lang="nl-NL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106373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121836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91356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104830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783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Model Throughput (</a:t>
                      </a:r>
                      <a:r>
                        <a:rPr lang="nl-NL" dirty="0" err="1"/>
                        <a:t>yrs</a:t>
                      </a:r>
                      <a:r>
                        <a:rPr lang="nl-NL" dirty="0"/>
                        <a:t>/</a:t>
                      </a:r>
                      <a:r>
                        <a:rPr lang="nl-NL" dirty="0" err="1"/>
                        <a:t>wday</a:t>
                      </a:r>
                      <a:r>
                        <a:rPr lang="nl-NL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0.82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810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3600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512910"/>
                  </a:ext>
                </a:extLst>
              </a:tr>
            </a:tbl>
          </a:graphicData>
        </a:graphic>
      </p:graphicFrame>
      <p:sp>
        <p:nvSpPr>
          <p:cNvPr id="6" name="Titel 1">
            <a:extLst>
              <a:ext uri="{FF2B5EF4-FFF2-40B4-BE49-F238E27FC236}">
                <a16:creationId xmlns:a16="http://schemas.microsoft.com/office/drawing/2014/main" id="{66AB23F1-7767-4C44-98B8-67E90BDE0C2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242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NL" dirty="0">
                <a:latin typeface="Californian FB" panose="0207040306080B030204" pitchFamily="18" charset="77"/>
              </a:rPr>
              <a:t>Model Timing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BEC69C64-8E1F-8343-9D38-0955E382EB73}"/>
              </a:ext>
            </a:extLst>
          </p:cNvPr>
          <p:cNvSpPr txBox="1"/>
          <p:nvPr/>
        </p:nvSpPr>
        <p:spPr>
          <a:xfrm>
            <a:off x="945397" y="5468620"/>
            <a:ext cx="10120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>
                <a:latin typeface="Californian FB" panose="0207040306080B030204" pitchFamily="18" charset="77"/>
              </a:rPr>
              <a:t>Target: </a:t>
            </a:r>
            <a:r>
              <a:rPr lang="nl-NL" sz="2000" dirty="0" err="1">
                <a:latin typeface="Californian FB" panose="0207040306080B030204" pitchFamily="18" charset="77"/>
              </a:rPr>
              <a:t>dynamical</a:t>
            </a:r>
            <a:r>
              <a:rPr lang="nl-NL" sz="2000" dirty="0">
                <a:latin typeface="Californian FB" panose="0207040306080B030204" pitchFamily="18" charset="77"/>
              </a:rPr>
              <a:t> time step of 18.75s 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 VR28 timestep</a:t>
            </a:r>
            <a:endParaRPr lang="nl-NL" sz="2000" dirty="0">
              <a:latin typeface="Californian FB" panose="0207040306080B0302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00648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63A6C7CE-EF60-9642-871C-3931AA540496}"/>
              </a:ext>
            </a:extLst>
          </p:cNvPr>
          <p:cNvGraphicFramePr>
            <a:graphicFrameLocks noGrp="1"/>
          </p:cNvGraphicFramePr>
          <p:nvPr/>
        </p:nvGraphicFramePr>
        <p:xfrm>
          <a:off x="1797050" y="1574800"/>
          <a:ext cx="8891827" cy="3977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0524">
                  <a:extLst>
                    <a:ext uri="{9D8B030D-6E8A-4147-A177-3AD203B41FA5}">
                      <a16:colId xmlns:a16="http://schemas.microsoft.com/office/drawing/2014/main" val="4123436258"/>
                    </a:ext>
                  </a:extLst>
                </a:gridCol>
                <a:gridCol w="1841326">
                  <a:extLst>
                    <a:ext uri="{9D8B030D-6E8A-4147-A177-3AD203B41FA5}">
                      <a16:colId xmlns:a16="http://schemas.microsoft.com/office/drawing/2014/main" val="3952473931"/>
                    </a:ext>
                  </a:extLst>
                </a:gridCol>
                <a:gridCol w="2179528">
                  <a:extLst>
                    <a:ext uri="{9D8B030D-6E8A-4147-A177-3AD203B41FA5}">
                      <a16:colId xmlns:a16="http://schemas.microsoft.com/office/drawing/2014/main" val="1059186238"/>
                    </a:ext>
                  </a:extLst>
                </a:gridCol>
                <a:gridCol w="1820449">
                  <a:extLst>
                    <a:ext uri="{9D8B030D-6E8A-4147-A177-3AD203B41FA5}">
                      <a16:colId xmlns:a16="http://schemas.microsoft.com/office/drawing/2014/main" val="9945790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HMAnoTP</a:t>
                      </a:r>
                      <a:r>
                        <a:rPr lang="nl-NL" dirty="0"/>
                        <a:t>-CUBIT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HMAnoTP</a:t>
                      </a:r>
                      <a:r>
                        <a:rPr lang="nl-NL" dirty="0"/>
                        <a:t>-LOCONN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HMA-CUBIT*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730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ATM_NSPLIT (</a:t>
                      </a:r>
                      <a:r>
                        <a:rPr lang="nl-NL" dirty="0" err="1"/>
                        <a:t>dtphys</a:t>
                      </a:r>
                      <a:r>
                        <a:rPr lang="nl-NL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384 (225 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384 (225 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384 (225 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305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nsplit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076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rsplit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6560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qsplit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437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hypervis_subcycle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420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dtdyn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18.75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18.75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18.75 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404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Model </a:t>
                      </a:r>
                      <a:r>
                        <a:rPr lang="nl-NL" dirty="0" err="1"/>
                        <a:t>Cost</a:t>
                      </a:r>
                      <a:r>
                        <a:rPr lang="nl-NL" dirty="0"/>
                        <a:t> (</a:t>
                      </a:r>
                      <a:r>
                        <a:rPr lang="nl-NL" dirty="0" err="1"/>
                        <a:t>pe-hrs</a:t>
                      </a:r>
                      <a:r>
                        <a:rPr lang="nl-NL" dirty="0"/>
                        <a:t>/</a:t>
                      </a:r>
                      <a:r>
                        <a:rPr lang="nl-NL" dirty="0" err="1"/>
                        <a:t>yr</a:t>
                      </a:r>
                      <a:r>
                        <a:rPr lang="nl-NL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73756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78105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84892**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783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Model Throughput (</a:t>
                      </a:r>
                      <a:r>
                        <a:rPr lang="nl-NL" dirty="0" err="1"/>
                        <a:t>yrs</a:t>
                      </a:r>
                      <a:r>
                        <a:rPr lang="nl-NL" dirty="0"/>
                        <a:t>/</a:t>
                      </a:r>
                      <a:r>
                        <a:rPr lang="nl-NL" dirty="0" err="1"/>
                        <a:t>wday</a:t>
                      </a:r>
                      <a:r>
                        <a:rPr lang="nl-NL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1,17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1,11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2.18**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810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7680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462672"/>
                  </a:ext>
                </a:extLst>
              </a:tr>
            </a:tbl>
          </a:graphicData>
        </a:graphic>
      </p:graphicFrame>
      <p:sp>
        <p:nvSpPr>
          <p:cNvPr id="3" name="Tekstvak 2">
            <a:extLst>
              <a:ext uri="{FF2B5EF4-FFF2-40B4-BE49-F238E27FC236}">
                <a16:creationId xmlns:a16="http://schemas.microsoft.com/office/drawing/2014/main" id="{17971EE3-1228-284C-A103-DFC197FC4A00}"/>
              </a:ext>
            </a:extLst>
          </p:cNvPr>
          <p:cNvSpPr txBox="1"/>
          <p:nvPr/>
        </p:nvSpPr>
        <p:spPr>
          <a:xfrm>
            <a:off x="1797049" y="5552440"/>
            <a:ext cx="8891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>
                <a:latin typeface="Californian FB" panose="0207040306080B030204" pitchFamily="18" charset="77"/>
              </a:rPr>
              <a:t>* </a:t>
            </a:r>
            <a:r>
              <a:rPr lang="nl-NL" sz="2000" dirty="0" err="1">
                <a:latin typeface="Californian FB" panose="0207040306080B030204" pitchFamily="18" charset="77"/>
              </a:rPr>
              <a:t>Hereafter</a:t>
            </a:r>
            <a:r>
              <a:rPr lang="nl-NL" sz="2000" dirty="0">
                <a:latin typeface="Californian FB" panose="0207040306080B030204" pitchFamily="18" charset="77"/>
              </a:rPr>
              <a:t> HMA-</a:t>
            </a:r>
            <a:r>
              <a:rPr lang="nl-NL" sz="2000" dirty="0" err="1">
                <a:latin typeface="Californian FB" panose="0207040306080B030204" pitchFamily="18" charset="77"/>
              </a:rPr>
              <a:t>hiconn</a:t>
            </a:r>
            <a:endParaRPr lang="nl-NL" sz="2000" dirty="0">
              <a:latin typeface="Californian FB" panose="0207040306080B030204" pitchFamily="18" charset="77"/>
            </a:endParaRPr>
          </a:p>
          <a:p>
            <a:r>
              <a:rPr lang="nl-NL" sz="2000" dirty="0">
                <a:latin typeface="Californian FB" panose="0207040306080B030204" pitchFamily="18" charset="77"/>
              </a:rPr>
              <a:t>**Change in CLUBB </a:t>
            </a:r>
            <a:r>
              <a:rPr lang="nl-NL" sz="2000" dirty="0" err="1">
                <a:latin typeface="Californian FB" panose="0207040306080B030204" pitchFamily="18" charset="77"/>
              </a:rPr>
              <a:t>subcycle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parameterization</a:t>
            </a:r>
            <a:endParaRPr lang="nl-NL" sz="2000" dirty="0">
              <a:latin typeface="Californian FB" panose="0207040306080B030204" pitchFamily="18" charset="77"/>
            </a:endParaRPr>
          </a:p>
        </p:txBody>
      </p:sp>
      <p:sp>
        <p:nvSpPr>
          <p:cNvPr id="5" name="Ovaal 4">
            <a:extLst>
              <a:ext uri="{FF2B5EF4-FFF2-40B4-BE49-F238E27FC236}">
                <a16:creationId xmlns:a16="http://schemas.microsoft.com/office/drawing/2014/main" id="{86C17D22-2336-7249-8A68-E63AFC5F24AB}"/>
              </a:ext>
            </a:extLst>
          </p:cNvPr>
          <p:cNvSpPr/>
          <p:nvPr/>
        </p:nvSpPr>
        <p:spPr>
          <a:xfrm>
            <a:off x="7993694" y="1479556"/>
            <a:ext cx="3620021" cy="389888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F3AF00D-8188-624F-8320-FB03D9FFCED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242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NL" dirty="0">
                <a:latin typeface="Californian FB" panose="0207040306080B030204" pitchFamily="18" charset="77"/>
              </a:rPr>
              <a:t>Model Timing</a:t>
            </a:r>
          </a:p>
        </p:txBody>
      </p:sp>
    </p:spTree>
    <p:extLst>
      <p:ext uri="{BB962C8B-B14F-4D97-AF65-F5344CB8AC3E}">
        <p14:creationId xmlns:p14="http://schemas.microsoft.com/office/powerpoint/2010/main" val="375585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387EF6-297C-5966-4109-7877F526B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Take-home links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000E088-D457-80B3-333B-2F6AF1042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endParaRPr lang="en-GB" dirty="0">
              <a:solidFill>
                <a:srgbClr val="467886"/>
              </a:solidFill>
              <a:latin typeface="Californian FB" panose="0207040306080B030204" pitchFamily="18" charset="77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dirty="0">
                <a:latin typeface="Californian FB" panose="0207040306080B030204" pitchFamily="18" charset="77"/>
              </a:rPr>
              <a:t>Youtube tutorial Variable Resolution in CESM: </a:t>
            </a:r>
            <a:r>
              <a:rPr lang="en-GB" dirty="0">
                <a:latin typeface="Californian FB" panose="0207040306080B030204" pitchFamily="18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GB" dirty="0">
                <a:solidFill>
                  <a:srgbClr val="467886"/>
                </a:solidFill>
                <a:latin typeface="Californian FB" panose="0207040306080B030204" pitchFamily="18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https://www.youtube.com/watch?v=tCbZA9JsD9I&amp;t=437s</a:t>
            </a:r>
            <a:endParaRPr lang="en-GB" dirty="0">
              <a:latin typeface="Californian FB" panose="0207040306080B030204" pitchFamily="18" charset="77"/>
            </a:endParaRPr>
          </a:p>
          <a:p>
            <a:r>
              <a:rPr lang="en-GB" dirty="0">
                <a:latin typeface="Californian FB" panose="0207040306080B030204" pitchFamily="18" charset="77"/>
              </a:rPr>
              <a:t>CESM Tutorial Variable-Resolution CESM: </a:t>
            </a:r>
            <a:r>
              <a:rPr lang="en-GB" dirty="0">
                <a:latin typeface="Californian FB" panose="0207040306080B030204" pitchFamily="18" charset="77"/>
                <a:hlinkClick r:id="rId3"/>
              </a:rPr>
              <a:t>https://files.cesm.ucar.edu/events/tutorials/5/2023-cesm-tutorial-vr-cesm-adam-herrington.pdf</a:t>
            </a:r>
            <a:endParaRPr lang="en-GB" dirty="0">
              <a:latin typeface="Californian FB" panose="0207040306080B030204" pitchFamily="18" charset="77"/>
            </a:endParaRPr>
          </a:p>
          <a:p>
            <a:r>
              <a:rPr lang="en-GB" dirty="0">
                <a:latin typeface="Californian FB" panose="0207040306080B030204" pitchFamily="18" charset="77"/>
              </a:rPr>
              <a:t>VR generation toolkit: </a:t>
            </a:r>
            <a:r>
              <a:rPr lang="en-GB" dirty="0">
                <a:latin typeface="Californian FB" panose="0207040306080B030204" pitchFamily="18" charset="77"/>
                <a:hlinkClick r:id="rId4"/>
              </a:rPr>
              <a:t>https://github.com/ESMCI/Community_Mesh_Generation_Toolkit/tree/master</a:t>
            </a:r>
            <a:endParaRPr lang="en-GB" dirty="0">
              <a:latin typeface="Californian FB" panose="0207040306080B030204" pitchFamily="18" charset="77"/>
            </a:endParaRPr>
          </a:p>
          <a:p>
            <a:r>
              <a:rPr lang="en-GB" dirty="0" err="1">
                <a:latin typeface="Californian FB" panose="0207040306080B030204" pitchFamily="18" charset="77"/>
              </a:rPr>
              <a:t>SQuadGen</a:t>
            </a:r>
            <a:r>
              <a:rPr lang="en-GB" dirty="0">
                <a:latin typeface="Californian FB" panose="0207040306080B030204" pitchFamily="18" charset="77"/>
              </a:rPr>
              <a:t>:  </a:t>
            </a:r>
            <a:r>
              <a:rPr lang="en-GB" dirty="0">
                <a:latin typeface="Californian FB" panose="0207040306080B030204" pitchFamily="18" charset="77"/>
                <a:hlinkClick r:id="rId5"/>
              </a:rPr>
              <a:t>https://github.com/ClimateGlobalChange/squadgen</a:t>
            </a:r>
            <a:endParaRPr lang="en-GB" dirty="0">
              <a:latin typeface="Californian FB" panose="0207040306080B030204" pitchFamily="18" charset="77"/>
            </a:endParaRPr>
          </a:p>
          <a:p>
            <a:endParaRPr lang="en-GB" dirty="0">
              <a:latin typeface="Californian FB" panose="0207040306080B030204" pitchFamily="18" charset="77"/>
            </a:endParaRPr>
          </a:p>
          <a:p>
            <a:endParaRPr lang="en-GB" dirty="0">
              <a:latin typeface="Californian FB" panose="0207040306080B030204" pitchFamily="18" charset="77"/>
            </a:endParaRPr>
          </a:p>
          <a:p>
            <a:endParaRPr lang="en-GB" dirty="0">
              <a:latin typeface="Californian FB" panose="0207040306080B0302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14782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D60B31-7B74-0B10-F8A9-4F2420225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030"/>
            <a:ext cx="10515600" cy="1325563"/>
          </a:xfrm>
        </p:spPr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What are variable resolution (VR) grids?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DE8D189-E940-B5EB-AF4C-67F14AC5E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0014"/>
            <a:ext cx="10515600" cy="1325563"/>
          </a:xfrm>
        </p:spPr>
        <p:txBody>
          <a:bodyPr/>
          <a:lstStyle/>
          <a:p>
            <a:pPr algn="just"/>
            <a:r>
              <a:rPr lang="en-GB" dirty="0">
                <a:latin typeface="Californian FB" panose="0207040306080B030204" pitchFamily="18" charset="77"/>
              </a:rPr>
              <a:t>Variable resolution grids are hybrids between RCM grids and GCM grids </a:t>
            </a:r>
            <a:r>
              <a:rPr lang="en-GB" dirty="0">
                <a:latin typeface="Californian FB" panose="0207040306080B030204" pitchFamily="18" charset="77"/>
                <a:sym typeface="Wingdings" pitchFamily="2" charset="2"/>
              </a:rPr>
              <a:t> includes a regional grid refinement over a region of interest within a coarse-gridded global domain</a:t>
            </a:r>
            <a:endParaRPr lang="en-GB" dirty="0">
              <a:latin typeface="Californian FB" panose="0207040306080B030204" pitchFamily="18" charset="77"/>
            </a:endParaRPr>
          </a:p>
        </p:txBody>
      </p:sp>
      <p:pic>
        <p:nvPicPr>
          <p:cNvPr id="5" name="Afbeelding 4" descr="Afbeelding met cirkel, schermopname&#10;&#10;Automatisch gegenereerde beschrijving">
            <a:extLst>
              <a:ext uri="{FF2B5EF4-FFF2-40B4-BE49-F238E27FC236}">
                <a16:creationId xmlns:a16="http://schemas.microsoft.com/office/drawing/2014/main" id="{86906F30-DA76-799C-F619-C80667F10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44"/>
          <a:stretch/>
        </p:blipFill>
        <p:spPr>
          <a:xfrm>
            <a:off x="1562636" y="2289414"/>
            <a:ext cx="9066727" cy="4253680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5427C50E-EDF8-DFD8-A9D7-9D3B49FC6CE5}"/>
              </a:ext>
            </a:extLst>
          </p:cNvPr>
          <p:cNvSpPr txBox="1"/>
          <p:nvPr/>
        </p:nvSpPr>
        <p:spPr>
          <a:xfrm>
            <a:off x="4950003" y="6466930"/>
            <a:ext cx="7241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Californian FB" panose="0207040306080B030204" pitchFamily="18" charset="77"/>
              </a:rPr>
              <a:t>Source: </a:t>
            </a:r>
            <a:r>
              <a:rPr lang="nl-NL" dirty="0">
                <a:effectLst/>
                <a:latin typeface="Californian FB" panose="0207040306080B030204" pitchFamily="18" charset="77"/>
              </a:rPr>
              <a:t> </a:t>
            </a:r>
            <a:r>
              <a:rPr lang="nl-NL" dirty="0">
                <a:effectLst/>
                <a:latin typeface="Californian FB" panose="0207040306080B030204" pitchFamily="18" charset="77"/>
                <a:cs typeface="Times New Roman" panose="02020603050405020304" pitchFamily="18" charset="0"/>
              </a:rPr>
              <a:t>CESM </a:t>
            </a:r>
            <a:r>
              <a:rPr lang="nl-NL" dirty="0" err="1">
                <a:effectLst/>
                <a:latin typeface="Californian FB" panose="0207040306080B030204" pitchFamily="18" charset="77"/>
                <a:cs typeface="Times New Roman" panose="02020603050405020304" pitchFamily="18" charset="0"/>
              </a:rPr>
              <a:t>Science</a:t>
            </a:r>
            <a:r>
              <a:rPr lang="nl-NL" dirty="0">
                <a:effectLst/>
                <a:latin typeface="Californian FB" panose="0207040306080B030204" pitchFamily="18" charset="77"/>
                <a:cs typeface="Times New Roman" panose="02020603050405020304" pitchFamily="18" charset="0"/>
              </a:rPr>
              <a:t> and Strategic Plan: 2023-2028 </a:t>
            </a:r>
          </a:p>
        </p:txBody>
      </p:sp>
    </p:spTree>
    <p:extLst>
      <p:ext uri="{BB962C8B-B14F-4D97-AF65-F5344CB8AC3E}">
        <p14:creationId xmlns:p14="http://schemas.microsoft.com/office/powerpoint/2010/main" val="235847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D60B31-7B74-0B10-F8A9-4F2420225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030"/>
            <a:ext cx="10515600" cy="1325563"/>
          </a:xfrm>
        </p:spPr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Why VR grids? 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427C50E-EDF8-DFD8-A9D7-9D3B49FC6CE5}"/>
              </a:ext>
            </a:extLst>
          </p:cNvPr>
          <p:cNvSpPr txBox="1"/>
          <p:nvPr/>
        </p:nvSpPr>
        <p:spPr>
          <a:xfrm>
            <a:off x="4950003" y="6466930"/>
            <a:ext cx="7241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Californian FB" panose="0207040306080B030204" pitchFamily="18" charset="77"/>
              </a:rPr>
              <a:t>Source: </a:t>
            </a:r>
            <a:r>
              <a:rPr lang="nl-NL" dirty="0">
                <a:effectLst/>
                <a:latin typeface="Californian FB" panose="0207040306080B030204" pitchFamily="18" charset="77"/>
              </a:rPr>
              <a:t> </a:t>
            </a:r>
            <a:r>
              <a:rPr lang="nl-NL" dirty="0">
                <a:effectLst/>
                <a:latin typeface="Californian FB" panose="0207040306080B030204" pitchFamily="18" charset="77"/>
                <a:cs typeface="Times New Roman" panose="02020603050405020304" pitchFamily="18" charset="0"/>
              </a:rPr>
              <a:t>Wijngaard et al., 2023, TC</a:t>
            </a:r>
          </a:p>
        </p:txBody>
      </p:sp>
      <p:pic>
        <p:nvPicPr>
          <p:cNvPr id="7" name="Afbeelding 6" descr="Afbeelding met tekst, schermopname, kaart, Kleurrijkheid&#10;&#10;Automatisch gegenereerde beschrijving">
            <a:extLst>
              <a:ext uri="{FF2B5EF4-FFF2-40B4-BE49-F238E27FC236}">
                <a16:creationId xmlns:a16="http://schemas.microsoft.com/office/drawing/2014/main" id="{E3EA4082-48E3-46D2-0033-26576444E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8051" y="1049545"/>
            <a:ext cx="5773970" cy="5786717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873F217E-D8DF-3FD5-73BD-2938ACBE508D}"/>
              </a:ext>
            </a:extLst>
          </p:cNvPr>
          <p:cNvSpPr txBox="1"/>
          <p:nvPr/>
        </p:nvSpPr>
        <p:spPr>
          <a:xfrm>
            <a:off x="576272" y="1626291"/>
            <a:ext cx="23987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>
                <a:latin typeface="Californian FB" panose="0207040306080B030204" pitchFamily="18" charset="77"/>
              </a:rPr>
              <a:t>NE30 (~111 km)</a:t>
            </a:r>
          </a:p>
          <a:p>
            <a:r>
              <a:rPr lang="en-GB" dirty="0">
                <a:latin typeface="Californian FB" panose="0207040306080B030204" pitchFamily="18" charset="77"/>
              </a:rPr>
              <a:t>AMIP-style cost:</a:t>
            </a:r>
          </a:p>
          <a:p>
            <a:r>
              <a:rPr lang="en-GB" dirty="0">
                <a:latin typeface="Californian FB" panose="0207040306080B030204" pitchFamily="18" charset="77"/>
              </a:rPr>
              <a:t>2.500 CPU hrs per simulated year.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151AFCD3-CBAE-6271-C441-15C9A72E17B3}"/>
              </a:ext>
            </a:extLst>
          </p:cNvPr>
          <p:cNvSpPr txBox="1"/>
          <p:nvPr/>
        </p:nvSpPr>
        <p:spPr>
          <a:xfrm>
            <a:off x="8955052" y="1626290"/>
            <a:ext cx="2660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>
                <a:latin typeface="Californian FB" panose="0207040306080B030204" pitchFamily="18" charset="77"/>
              </a:rPr>
              <a:t>NE120 (~28 km)</a:t>
            </a:r>
          </a:p>
          <a:p>
            <a:r>
              <a:rPr lang="en-GB" dirty="0">
                <a:latin typeface="Californian FB" panose="0207040306080B030204" pitchFamily="18" charset="77"/>
              </a:rPr>
              <a:t>AMIP-style cost:</a:t>
            </a:r>
          </a:p>
          <a:p>
            <a:r>
              <a:rPr lang="en-GB" dirty="0">
                <a:latin typeface="Californian FB" panose="0207040306080B030204" pitchFamily="18" charset="77"/>
              </a:rPr>
              <a:t>~100.000 CPU hrs per simulated year.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DBF34E56-9C6C-0BEA-448A-078170EE86E2}"/>
              </a:ext>
            </a:extLst>
          </p:cNvPr>
          <p:cNvSpPr txBox="1"/>
          <p:nvPr/>
        </p:nvSpPr>
        <p:spPr>
          <a:xfrm>
            <a:off x="576271" y="4114798"/>
            <a:ext cx="2501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>
                <a:latin typeface="Californian FB" panose="0207040306080B030204" pitchFamily="18" charset="77"/>
              </a:rPr>
              <a:t>HMA_VR7 (up to ~7 km)</a:t>
            </a:r>
          </a:p>
          <a:p>
            <a:r>
              <a:rPr lang="en-GB" dirty="0">
                <a:latin typeface="Californian FB" panose="0207040306080B030204" pitchFamily="18" charset="77"/>
              </a:rPr>
              <a:t>AMIP-style cost:</a:t>
            </a:r>
          </a:p>
          <a:p>
            <a:r>
              <a:rPr lang="en-GB" dirty="0">
                <a:latin typeface="Californian FB" panose="0207040306080B030204" pitchFamily="18" charset="77"/>
              </a:rPr>
              <a:t>90.000 CPU hrs per simulated year.</a:t>
            </a:r>
          </a:p>
        </p:txBody>
      </p:sp>
    </p:spTree>
    <p:extLst>
      <p:ext uri="{BB962C8B-B14F-4D97-AF65-F5344CB8AC3E}">
        <p14:creationId xmlns:p14="http://schemas.microsoft.com/office/powerpoint/2010/main" val="3735805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D60B31-7B74-0B10-F8A9-4F2420225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How can we build VR grids nowadays?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63CA387B-DF8E-1F08-40FE-B57CB8A3A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1055"/>
            <a:ext cx="9567672" cy="4732211"/>
          </a:xfrm>
        </p:spPr>
        <p:txBody>
          <a:bodyPr>
            <a:normAutofit fontScale="92500" lnSpcReduction="20000"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Interactive method </a:t>
            </a:r>
          </a:p>
          <a:p>
            <a:pPr lvl="1"/>
            <a:r>
              <a:rPr lang="en-GB" dirty="0">
                <a:latin typeface="Californian FB" panose="0207040306080B030204" pitchFamily="18" charset="77"/>
              </a:rPr>
              <a:t>VRM Editor</a:t>
            </a:r>
          </a:p>
          <a:p>
            <a:pPr lvl="1"/>
            <a:r>
              <a:rPr lang="en-GB" dirty="0">
                <a:latin typeface="Californian FB" panose="0207040306080B030204" pitchFamily="18" charset="77"/>
              </a:rPr>
              <a:t>Works via graphical interface</a:t>
            </a:r>
          </a:p>
          <a:p>
            <a:pPr marL="0" indent="0">
              <a:buNone/>
            </a:pPr>
            <a:endParaRPr lang="en-GB" dirty="0">
              <a:latin typeface="Californian FB" panose="0207040306080B030204" pitchFamily="18" charset="77"/>
            </a:endParaRPr>
          </a:p>
          <a:p>
            <a:r>
              <a:rPr lang="en-GB" dirty="0">
                <a:latin typeface="Californian FB" panose="0207040306080B030204" pitchFamily="18" charset="77"/>
              </a:rPr>
              <a:t>Hybrid method</a:t>
            </a:r>
          </a:p>
          <a:p>
            <a:pPr lvl="1"/>
            <a:r>
              <a:rPr lang="en-GB" dirty="0">
                <a:latin typeface="Californian FB" panose="0207040306080B030204" pitchFamily="18" charset="77"/>
              </a:rPr>
              <a:t>Combination of command-line </a:t>
            </a:r>
          </a:p>
          <a:p>
            <a:pPr marL="457200" lvl="1" indent="0">
              <a:buNone/>
            </a:pPr>
            <a:r>
              <a:rPr lang="en-GB" dirty="0">
                <a:latin typeface="Californian FB" panose="0207040306080B030204" pitchFamily="18" charset="77"/>
              </a:rPr>
              <a:t>and VRM Editor</a:t>
            </a:r>
          </a:p>
          <a:p>
            <a:pPr lvl="1"/>
            <a:r>
              <a:rPr lang="en-GB" dirty="0">
                <a:latin typeface="Californian FB" panose="0207040306080B030204" pitchFamily="18" charset="77"/>
              </a:rPr>
              <a:t>Works with NetCDF files</a:t>
            </a:r>
          </a:p>
          <a:p>
            <a:pPr marL="0" indent="0">
              <a:buNone/>
            </a:pPr>
            <a:endParaRPr lang="en-GB" dirty="0">
              <a:latin typeface="Californian FB" panose="0207040306080B030204" pitchFamily="18" charset="77"/>
            </a:endParaRPr>
          </a:p>
          <a:p>
            <a:r>
              <a:rPr lang="en-GB" dirty="0">
                <a:latin typeface="Californian FB" panose="0207040306080B030204" pitchFamily="18" charset="77"/>
              </a:rPr>
              <a:t>Command-line method</a:t>
            </a:r>
          </a:p>
          <a:p>
            <a:pPr lvl="1"/>
            <a:r>
              <a:rPr lang="en-GB" dirty="0" err="1">
                <a:latin typeface="Californian FB" panose="0207040306080B030204" pitchFamily="18" charset="77"/>
              </a:rPr>
              <a:t>SQuadGen</a:t>
            </a:r>
            <a:r>
              <a:rPr lang="en-GB" dirty="0">
                <a:latin typeface="Californian FB" panose="0207040306080B030204" pitchFamily="18" charset="77"/>
              </a:rPr>
              <a:t> software package</a:t>
            </a:r>
          </a:p>
          <a:p>
            <a:pPr lvl="1"/>
            <a:r>
              <a:rPr lang="en-GB" dirty="0">
                <a:latin typeface="Californian FB" panose="0207040306080B030204" pitchFamily="18" charset="77"/>
              </a:rPr>
              <a:t>Works via command line</a:t>
            </a:r>
          </a:p>
          <a:p>
            <a:pPr lvl="1"/>
            <a:r>
              <a:rPr lang="en-GB" dirty="0">
                <a:latin typeface="Californian FB" panose="0207040306080B030204" pitchFamily="18" charset="77"/>
              </a:rPr>
              <a:t>Constructs refinement from black/white PNG file</a:t>
            </a:r>
          </a:p>
        </p:txBody>
      </p:sp>
      <p:pic>
        <p:nvPicPr>
          <p:cNvPr id="9" name="Afbeelding 8" descr="Afbeelding met kaart, schermopname, Multimediasoftware, software&#10;&#10;Automatisch gegenereerde beschrijving">
            <a:extLst>
              <a:ext uri="{FF2B5EF4-FFF2-40B4-BE49-F238E27FC236}">
                <a16:creationId xmlns:a16="http://schemas.microsoft.com/office/drawing/2014/main" id="{41780CAA-8741-1DAD-AEF1-691C4A38A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935" y="1818704"/>
            <a:ext cx="6577761" cy="357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832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BAA74F-DCEE-0B86-48AA-E1376B77B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9438"/>
            <a:ext cx="12192000" cy="1325563"/>
          </a:xfrm>
        </p:spPr>
        <p:txBody>
          <a:bodyPr>
            <a:normAutofit fontScale="90000"/>
          </a:bodyPr>
          <a:lstStyle/>
          <a:p>
            <a:br>
              <a:rPr lang="en-GB" sz="3600" dirty="0">
                <a:latin typeface="Californian FB" panose="0207040306080B030204" pitchFamily="18" charset="77"/>
              </a:rPr>
            </a:br>
            <a:r>
              <a:rPr lang="en-GB" sz="3600" dirty="0">
                <a:latin typeface="Californian FB" panose="0207040306080B030204" pitchFamily="18" charset="77"/>
              </a:rPr>
              <a:t>Installing VRM Tools (Community Mesh Generation Toolkit): </a:t>
            </a:r>
            <a:r>
              <a:rPr lang="en-GB" sz="3600" dirty="0">
                <a:latin typeface="Californian FB" panose="0207040306080B030204" pitchFamily="18" charset="77"/>
                <a:hlinkClick r:id="rId2"/>
              </a:rPr>
              <a:t>https://github.com/ESMCI/Community_Mesh_Generation_Toolkit</a:t>
            </a:r>
            <a:br>
              <a:rPr lang="en-GB" dirty="0">
                <a:latin typeface="Californian FB" panose="0207040306080B030204" pitchFamily="18" charset="77"/>
              </a:rPr>
            </a:br>
            <a:r>
              <a:rPr lang="en-GB" dirty="0">
                <a:latin typeface="Californian FB" panose="0207040306080B030204" pitchFamily="18" charset="77"/>
              </a:rPr>
              <a:t> </a:t>
            </a:r>
          </a:p>
        </p:txBody>
      </p:sp>
      <p:pic>
        <p:nvPicPr>
          <p:cNvPr id="5" name="Afbeelding 4" descr="Afbeelding met tekst, schermopname, software, Multimediasoftware&#10;&#10;Automatisch gegenereerde beschrijving">
            <a:extLst>
              <a:ext uri="{FF2B5EF4-FFF2-40B4-BE49-F238E27FC236}">
                <a16:creationId xmlns:a16="http://schemas.microsoft.com/office/drawing/2014/main" id="{6916AB0B-F9A1-CEA1-4C87-BE89088FF6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11"/>
          <a:stretch/>
        </p:blipFill>
        <p:spPr>
          <a:xfrm>
            <a:off x="634242" y="1106272"/>
            <a:ext cx="10923515" cy="575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42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D60B31-7B74-0B10-F8A9-4F2420225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latin typeface="Californian FB" panose="0207040306080B030204" pitchFamily="18" charset="77"/>
              </a:rPr>
              <a:t>Use of VRM Editor</a:t>
            </a:r>
            <a:br>
              <a:rPr lang="en-GB" dirty="0">
                <a:latin typeface="Californian FB" panose="0207040306080B030204" pitchFamily="18" charset="77"/>
              </a:rPr>
            </a:br>
            <a:r>
              <a:rPr lang="en-GB" dirty="0">
                <a:latin typeface="Californian FB" panose="0207040306080B030204" pitchFamily="18" charset="77"/>
              </a:rPr>
              <a:t>(Short Demo)</a:t>
            </a:r>
          </a:p>
        </p:txBody>
      </p:sp>
    </p:spTree>
    <p:extLst>
      <p:ext uri="{BB962C8B-B14F-4D97-AF65-F5344CB8AC3E}">
        <p14:creationId xmlns:p14="http://schemas.microsoft.com/office/powerpoint/2010/main" val="1563996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D60B31-7B74-0B10-F8A9-4F2420225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How did I build VR grids? - Design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C8FBF863-E4B9-62CA-51D4-93136BB5E1F3}"/>
              </a:ext>
            </a:extLst>
          </p:cNvPr>
          <p:cNvSpPr txBox="1"/>
          <p:nvPr/>
        </p:nvSpPr>
        <p:spPr>
          <a:xfrm>
            <a:off x="1723268" y="5903829"/>
            <a:ext cx="3581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lifornian FB" panose="0207040306080B030204" pitchFamily="18" charset="77"/>
              </a:rPr>
              <a:t>HMA excl. Tibetan Plateau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DB33A6B6-4C2B-D0ED-3823-9FA5D399FE5F}"/>
              </a:ext>
            </a:extLst>
          </p:cNvPr>
          <p:cNvSpPr txBox="1"/>
          <p:nvPr/>
        </p:nvSpPr>
        <p:spPr>
          <a:xfrm>
            <a:off x="6935392" y="5903828"/>
            <a:ext cx="3533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lifornian FB" panose="0207040306080B030204" pitchFamily="18" charset="77"/>
              </a:rPr>
              <a:t>HMA incl. Tibetan Plateau</a:t>
            </a:r>
          </a:p>
        </p:txBody>
      </p:sp>
      <p:pic>
        <p:nvPicPr>
          <p:cNvPr id="8" name="Afbeelding 7" descr="Afbeelding met kunst&#10;&#10;Automatisch gegenereerde beschrijving">
            <a:extLst>
              <a:ext uri="{FF2B5EF4-FFF2-40B4-BE49-F238E27FC236}">
                <a16:creationId xmlns:a16="http://schemas.microsoft.com/office/drawing/2014/main" id="{EA1B3A66-19E7-CE81-9686-55698EAB2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7345" y="1690688"/>
            <a:ext cx="5049434" cy="3655970"/>
          </a:xfrm>
          <a:prstGeom prst="rect">
            <a:avLst/>
          </a:prstGeom>
        </p:spPr>
      </p:pic>
      <p:pic>
        <p:nvPicPr>
          <p:cNvPr id="10" name="Afbeelding 9" descr="Afbeelding met kunst, schermopname&#10;&#10;Automatisch gegenereerde beschrijving">
            <a:extLst>
              <a:ext uri="{FF2B5EF4-FFF2-40B4-BE49-F238E27FC236}">
                <a16:creationId xmlns:a16="http://schemas.microsoft.com/office/drawing/2014/main" id="{1ED5197C-1973-7204-9652-71E7860A9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21" y="1690688"/>
            <a:ext cx="5049435" cy="364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523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D60B31-7B74-0B10-F8A9-4F2420225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>
                <a:latin typeface="Californian FB" panose="0207040306080B030204" pitchFamily="18" charset="77"/>
              </a:rPr>
              <a:t>VR Refinement Techniques</a:t>
            </a:r>
          </a:p>
        </p:txBody>
      </p:sp>
      <p:pic>
        <p:nvPicPr>
          <p:cNvPr id="3" name="Tijdelijke aanduiding voor inhoud 6" descr="Afbeelding met tekst, kooi&#10;&#10;Automatisch gegenereerde beschrijving">
            <a:extLst>
              <a:ext uri="{FF2B5EF4-FFF2-40B4-BE49-F238E27FC236}">
                <a16:creationId xmlns:a16="http://schemas.microsoft.com/office/drawing/2014/main" id="{F8CE8F1F-7E91-7530-A5BF-9239E16BA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2" y="2198830"/>
            <a:ext cx="5181600" cy="2773823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9499FC45-C93F-EFC4-5427-98E265CE71E0}"/>
              </a:ext>
            </a:extLst>
          </p:cNvPr>
          <p:cNvSpPr txBox="1"/>
          <p:nvPr/>
        </p:nvSpPr>
        <p:spPr>
          <a:xfrm>
            <a:off x="6858000" y="4972653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dirty="0">
                <a:latin typeface="Californian FB" panose="0207040306080B030204" pitchFamily="18" charset="77"/>
              </a:rPr>
              <a:t>Source: </a:t>
            </a:r>
            <a:r>
              <a:rPr lang="nl-NL" dirty="0" err="1">
                <a:latin typeface="Californian FB" panose="0207040306080B030204" pitchFamily="18" charset="77"/>
              </a:rPr>
              <a:t>Guba</a:t>
            </a:r>
            <a:r>
              <a:rPr lang="nl-NL" dirty="0">
                <a:latin typeface="Californian FB" panose="0207040306080B030204" pitchFamily="18" charset="77"/>
              </a:rPr>
              <a:t> et al., 2014, GMD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84F9A1E5-888A-5ED6-7D38-998FDB6263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8" y="1690688"/>
            <a:ext cx="5181600" cy="4351338"/>
          </a:xfrm>
        </p:spPr>
        <p:txBody>
          <a:bodyPr>
            <a:normAutofit lnSpcReduction="10000"/>
          </a:bodyPr>
          <a:lstStyle/>
          <a:p>
            <a:pPr algn="just"/>
            <a:endParaRPr lang="nl-NL" sz="1800" dirty="0">
              <a:latin typeface="Californian FB" panose="0207040306080B030204" pitchFamily="18" charset="77"/>
            </a:endParaRPr>
          </a:p>
          <a:p>
            <a:pPr algn="just"/>
            <a:r>
              <a:rPr lang="nl-NL" sz="2400" dirty="0" err="1">
                <a:latin typeface="Californian FB" panose="0207040306080B030204" pitchFamily="18" charset="77"/>
              </a:rPr>
              <a:t>Two</a:t>
            </a:r>
            <a:r>
              <a:rPr lang="nl-NL" sz="2400" dirty="0">
                <a:latin typeface="Californian FB" panose="0207040306080B030204" pitchFamily="18" charset="77"/>
              </a:rPr>
              <a:t> </a:t>
            </a:r>
            <a:r>
              <a:rPr lang="nl-NL" sz="2400" dirty="0" err="1">
                <a:latin typeface="Californian FB" panose="0207040306080B030204" pitchFamily="18" charset="77"/>
              </a:rPr>
              <a:t>techniques</a:t>
            </a:r>
            <a:r>
              <a:rPr lang="nl-NL" sz="2400" dirty="0">
                <a:latin typeface="Californian FB" panose="0207040306080B030204" pitchFamily="18" charset="77"/>
              </a:rPr>
              <a:t>: </a:t>
            </a:r>
          </a:p>
          <a:p>
            <a:pPr algn="just"/>
            <a:r>
              <a:rPr lang="nl-NL" sz="2400" dirty="0">
                <a:latin typeface="Californian FB" panose="0207040306080B030204" pitchFamily="18" charset="77"/>
              </a:rPr>
              <a:t>CUBIT (High Connectivity) </a:t>
            </a:r>
          </a:p>
          <a:p>
            <a:pPr lvl="1" algn="just"/>
            <a:r>
              <a:rPr lang="nl-NL" sz="2000" dirty="0" err="1">
                <a:latin typeface="Californian FB" panose="0207040306080B030204" pitchFamily="18" charset="77"/>
              </a:rPr>
              <a:t>Computationally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cheaper</a:t>
            </a:r>
            <a:endParaRPr lang="nl-NL" sz="2000" dirty="0">
              <a:latin typeface="Californian FB" panose="0207040306080B030204" pitchFamily="18" charset="77"/>
            </a:endParaRPr>
          </a:p>
          <a:p>
            <a:pPr lvl="1" algn="just"/>
            <a:r>
              <a:rPr lang="nl-NL" sz="2000" dirty="0" err="1">
                <a:latin typeface="Californian FB" panose="0207040306080B030204" pitchFamily="18" charset="77"/>
              </a:rPr>
              <a:t>Higher</a:t>
            </a:r>
            <a:r>
              <a:rPr lang="nl-NL" sz="2000" dirty="0">
                <a:latin typeface="Californian FB" panose="0207040306080B030204" pitchFamily="18" charset="77"/>
              </a:rPr>
              <a:t> node </a:t>
            </a:r>
            <a:r>
              <a:rPr lang="nl-NL" sz="2000" dirty="0" err="1">
                <a:latin typeface="Californian FB" panose="0207040306080B030204" pitchFamily="18" charset="77"/>
              </a:rPr>
              <a:t>valence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 more acute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angles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and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distorted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elements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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numerically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less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  <a:sym typeface="Wingdings" pitchFamily="2" charset="2"/>
              </a:rPr>
              <a:t>stable</a:t>
            </a:r>
            <a:r>
              <a:rPr lang="nl-NL" sz="2000" dirty="0">
                <a:latin typeface="Californian FB" panose="0207040306080B030204" pitchFamily="18" charset="77"/>
                <a:sym typeface="Wingdings" pitchFamily="2" charset="2"/>
              </a:rPr>
              <a:t>.</a:t>
            </a:r>
            <a:endParaRPr lang="nl-NL" sz="2000" dirty="0">
              <a:latin typeface="Californian FB" panose="0207040306080B030204" pitchFamily="18" charset="77"/>
            </a:endParaRPr>
          </a:p>
          <a:p>
            <a:pPr lvl="1" algn="just"/>
            <a:r>
              <a:rPr lang="nl-NL" sz="2000" dirty="0" err="1">
                <a:latin typeface="Californian FB" panose="0207040306080B030204" pitchFamily="18" charset="77"/>
              </a:rPr>
              <a:t>Easier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for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generating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grids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with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irregular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refinement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boundaries</a:t>
            </a:r>
            <a:endParaRPr lang="nl-NL" sz="2000" dirty="0">
              <a:latin typeface="Californian FB" panose="0207040306080B030204" pitchFamily="18" charset="77"/>
            </a:endParaRPr>
          </a:p>
          <a:p>
            <a:pPr algn="just"/>
            <a:r>
              <a:rPr lang="nl-NL" sz="2400" dirty="0">
                <a:latin typeface="Californian FB" panose="0207040306080B030204" pitchFamily="18" charset="77"/>
              </a:rPr>
              <a:t>LOWCONN (Low Connectivity)</a:t>
            </a:r>
          </a:p>
          <a:p>
            <a:pPr lvl="1" algn="just"/>
            <a:r>
              <a:rPr lang="nl-NL" sz="2000" dirty="0" err="1">
                <a:latin typeface="Californian FB" panose="0207040306080B030204" pitchFamily="18" charset="77"/>
              </a:rPr>
              <a:t>Computationally</a:t>
            </a:r>
            <a:r>
              <a:rPr lang="nl-NL" sz="2000" dirty="0">
                <a:latin typeface="Californian FB" panose="0207040306080B030204" pitchFamily="18" charset="77"/>
              </a:rPr>
              <a:t> more </a:t>
            </a:r>
            <a:r>
              <a:rPr lang="nl-NL" sz="2000" dirty="0" err="1">
                <a:latin typeface="Californian FB" panose="0207040306080B030204" pitchFamily="18" charset="77"/>
              </a:rPr>
              <a:t>expensive</a:t>
            </a:r>
            <a:endParaRPr lang="nl-NL" sz="2000" dirty="0">
              <a:latin typeface="Californian FB" panose="0207040306080B030204" pitchFamily="18" charset="77"/>
            </a:endParaRPr>
          </a:p>
          <a:p>
            <a:pPr lvl="1" algn="just"/>
            <a:r>
              <a:rPr lang="nl-NL" sz="2000" dirty="0" err="1">
                <a:latin typeface="Californian FB" panose="0207040306080B030204" pitchFamily="18" charset="77"/>
              </a:rPr>
              <a:t>Lower</a:t>
            </a:r>
            <a:r>
              <a:rPr lang="nl-NL" sz="2000" dirty="0">
                <a:latin typeface="Californian FB" panose="0207040306080B030204" pitchFamily="18" charset="77"/>
              </a:rPr>
              <a:t> node </a:t>
            </a:r>
            <a:r>
              <a:rPr lang="nl-NL" sz="2000" dirty="0" err="1">
                <a:latin typeface="Californian FB" panose="0207040306080B030204" pitchFamily="18" charset="77"/>
              </a:rPr>
              <a:t>valence</a:t>
            </a:r>
            <a:endParaRPr lang="nl-NL" sz="2000" dirty="0">
              <a:latin typeface="Californian FB" panose="0207040306080B030204" pitchFamily="18" charset="77"/>
            </a:endParaRPr>
          </a:p>
          <a:p>
            <a:pPr lvl="1" algn="just"/>
            <a:r>
              <a:rPr lang="nl-NL" sz="2000" dirty="0" err="1">
                <a:latin typeface="Californian FB" panose="0207040306080B030204" pitchFamily="18" charset="77"/>
              </a:rPr>
              <a:t>Better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numerical</a:t>
            </a:r>
            <a:r>
              <a:rPr lang="nl-NL" sz="2000" dirty="0">
                <a:latin typeface="Californian FB" panose="0207040306080B030204" pitchFamily="18" charset="77"/>
              </a:rPr>
              <a:t> </a:t>
            </a:r>
            <a:r>
              <a:rPr lang="nl-NL" sz="2000" dirty="0" err="1">
                <a:latin typeface="Californian FB" panose="0207040306080B030204" pitchFamily="18" charset="77"/>
              </a:rPr>
              <a:t>stability</a:t>
            </a:r>
            <a:endParaRPr lang="nl-NL" sz="2000" dirty="0">
              <a:latin typeface="Californian FB" panose="0207040306080B0302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51113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3AA649-CDEF-4B55-0A07-A179F8780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alifornian FB" panose="0207040306080B030204" pitchFamily="18" charset="77"/>
              </a:rPr>
              <a:t>Building grids with </a:t>
            </a:r>
            <a:r>
              <a:rPr lang="en-GB" dirty="0" err="1">
                <a:latin typeface="Californian FB" panose="0207040306080B030204" pitchFamily="18" charset="77"/>
              </a:rPr>
              <a:t>SQuadGen</a:t>
            </a:r>
            <a:endParaRPr lang="en-GB" dirty="0">
              <a:latin typeface="Californian FB" panose="0207040306080B030204" pitchFamily="18" charset="77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0C3595-A980-9740-80FB-7FC43B36F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5662"/>
            <a:ext cx="10515600" cy="48113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Californian FB" panose="0207040306080B030204" pitchFamily="18" charset="77"/>
              </a:rPr>
              <a:t>Making PNG files with QGIS (or other GIS software).</a:t>
            </a:r>
          </a:p>
        </p:txBody>
      </p:sp>
      <p:pic>
        <p:nvPicPr>
          <p:cNvPr id="5" name="Afbeelding 4" descr="Afbeelding met schermopname, Rechthoek, zwart, plein&#10;&#10;Automatisch gegenereerde beschrijving">
            <a:extLst>
              <a:ext uri="{FF2B5EF4-FFF2-40B4-BE49-F238E27FC236}">
                <a16:creationId xmlns:a16="http://schemas.microsoft.com/office/drawing/2014/main" id="{1E47EDDA-42AE-6903-B1D3-176A1EA4C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97" y="1972747"/>
            <a:ext cx="3201576" cy="1600788"/>
          </a:xfrm>
          <a:prstGeom prst="rect">
            <a:avLst/>
          </a:prstGeom>
        </p:spPr>
      </p:pic>
      <p:pic>
        <p:nvPicPr>
          <p:cNvPr id="7" name="Afbeelding 6" descr="Afbeelding met schermopname, Rechthoek, zwart, plein&#10;&#10;Automatisch gegenereerde beschrijving">
            <a:extLst>
              <a:ext uri="{FF2B5EF4-FFF2-40B4-BE49-F238E27FC236}">
                <a16:creationId xmlns:a16="http://schemas.microsoft.com/office/drawing/2014/main" id="{30D20011-74A5-96D9-6298-AAA8C5E8C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7335" y="1972747"/>
            <a:ext cx="3204000" cy="1602000"/>
          </a:xfrm>
          <a:prstGeom prst="rect">
            <a:avLst/>
          </a:prstGeom>
        </p:spPr>
      </p:pic>
      <p:pic>
        <p:nvPicPr>
          <p:cNvPr id="9" name="Afbeelding 8" descr="Afbeelding met schermopname, Rechthoek, zwart, plein&#10;&#10;Automatisch gegenereerde beschrijving">
            <a:extLst>
              <a:ext uri="{FF2B5EF4-FFF2-40B4-BE49-F238E27FC236}">
                <a16:creationId xmlns:a16="http://schemas.microsoft.com/office/drawing/2014/main" id="{83198AAE-9A8C-4C1C-3E63-2A213BCA90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3997" y="1973959"/>
            <a:ext cx="3204000" cy="1602000"/>
          </a:xfrm>
          <a:prstGeom prst="rect">
            <a:avLst/>
          </a:prstGeom>
        </p:spPr>
      </p:pic>
      <p:pic>
        <p:nvPicPr>
          <p:cNvPr id="11" name="Afbeelding 10" descr="Afbeelding met zwart, duisternis, zwart-wit, schermopname&#10;&#10;Automatisch gegenereerde beschrijving">
            <a:extLst>
              <a:ext uri="{FF2B5EF4-FFF2-40B4-BE49-F238E27FC236}">
                <a16:creationId xmlns:a16="http://schemas.microsoft.com/office/drawing/2014/main" id="{F47FD7F5-0909-2B44-508D-0301121A3D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8504" y="4574963"/>
            <a:ext cx="3204000" cy="1602000"/>
          </a:xfrm>
          <a:prstGeom prst="rect">
            <a:avLst/>
          </a:prstGeom>
        </p:spPr>
      </p:pic>
      <p:pic>
        <p:nvPicPr>
          <p:cNvPr id="13" name="Afbeelding 12" descr="Afbeelding met schermopname, zwart, duisternis, zwart-wit&#10;&#10;Automatisch gegenereerde beschrijving">
            <a:extLst>
              <a:ext uri="{FF2B5EF4-FFF2-40B4-BE49-F238E27FC236}">
                <a16:creationId xmlns:a16="http://schemas.microsoft.com/office/drawing/2014/main" id="{B27178CC-FACF-C05E-9F1A-DBEDE5BCEF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53885" y="4574963"/>
            <a:ext cx="3204000" cy="1602000"/>
          </a:xfrm>
          <a:prstGeom prst="rect">
            <a:avLst/>
          </a:prstGeo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11D784D7-4830-8F1E-DFC7-37A37BBAA5FE}"/>
              </a:ext>
            </a:extLst>
          </p:cNvPr>
          <p:cNvSpPr txBox="1"/>
          <p:nvPr/>
        </p:nvSpPr>
        <p:spPr>
          <a:xfrm>
            <a:off x="1538597" y="3621542"/>
            <a:ext cx="163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NE60 (~55 km)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4FBCB325-6E9B-54B7-1320-D517FC87AD0D}"/>
              </a:ext>
            </a:extLst>
          </p:cNvPr>
          <p:cNvSpPr txBox="1"/>
          <p:nvPr/>
        </p:nvSpPr>
        <p:spPr>
          <a:xfrm>
            <a:off x="5092332" y="3621542"/>
            <a:ext cx="167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NE120 (~28 km)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206CF51A-CE6F-1AC3-C83C-9ED19D907867}"/>
              </a:ext>
            </a:extLst>
          </p:cNvPr>
          <p:cNvSpPr txBox="1"/>
          <p:nvPr/>
        </p:nvSpPr>
        <p:spPr>
          <a:xfrm>
            <a:off x="8708994" y="3621542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NE240 (~14 km)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C8E1F13D-2333-881B-1431-14DD0E1AD586}"/>
              </a:ext>
            </a:extLst>
          </p:cNvPr>
          <p:cNvSpPr txBox="1"/>
          <p:nvPr/>
        </p:nvSpPr>
        <p:spPr>
          <a:xfrm>
            <a:off x="3077670" y="6137939"/>
            <a:ext cx="1630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NE480 (~7 km)</a:t>
            </a:r>
          </a:p>
          <a:p>
            <a:r>
              <a:rPr lang="en-GB" dirty="0" err="1">
                <a:latin typeface="Californian FB" panose="0207040306080B030204" pitchFamily="18" charset="77"/>
              </a:rPr>
              <a:t>Excl</a:t>
            </a:r>
            <a:r>
              <a:rPr lang="en-GB" dirty="0">
                <a:latin typeface="Californian FB" panose="0207040306080B030204" pitchFamily="18" charset="77"/>
              </a:rPr>
              <a:t> TP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AFFAC4BC-BE2B-1FCB-A33C-5C140F629FA8}"/>
              </a:ext>
            </a:extLst>
          </p:cNvPr>
          <p:cNvSpPr txBox="1"/>
          <p:nvPr/>
        </p:nvSpPr>
        <p:spPr>
          <a:xfrm>
            <a:off x="7054149" y="6133935"/>
            <a:ext cx="1630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Californian FB" panose="0207040306080B030204" pitchFamily="18" charset="77"/>
              </a:rPr>
              <a:t>NE470 (~7 km)</a:t>
            </a:r>
          </a:p>
          <a:p>
            <a:r>
              <a:rPr lang="en-GB" dirty="0" err="1">
                <a:latin typeface="Californian FB" panose="0207040306080B030204" pitchFamily="18" charset="77"/>
              </a:rPr>
              <a:t>Incl</a:t>
            </a:r>
            <a:r>
              <a:rPr lang="en-GB" dirty="0">
                <a:latin typeface="Californian FB" panose="0207040306080B030204" pitchFamily="18" charset="77"/>
              </a:rPr>
              <a:t> TP</a:t>
            </a:r>
          </a:p>
        </p:txBody>
      </p:sp>
    </p:spTree>
    <p:extLst>
      <p:ext uri="{BB962C8B-B14F-4D97-AF65-F5344CB8AC3E}">
        <p14:creationId xmlns:p14="http://schemas.microsoft.com/office/powerpoint/2010/main" val="3088223177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1045</Words>
  <Application>Microsoft Macintosh PowerPoint</Application>
  <PresentationFormat>Breedbeeld</PresentationFormat>
  <Paragraphs>310</Paragraphs>
  <Slides>19</Slides>
  <Notes>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Californian FB</vt:lpstr>
      <vt:lpstr>Times New Roman</vt:lpstr>
      <vt:lpstr>Kantoorthema</vt:lpstr>
      <vt:lpstr>Building and testing  variable resolution  grids</vt:lpstr>
      <vt:lpstr>What are variable resolution (VR) grids? </vt:lpstr>
      <vt:lpstr>Why VR grids? </vt:lpstr>
      <vt:lpstr>How can we build VR grids nowadays?</vt:lpstr>
      <vt:lpstr> Installing VRM Tools (Community Mesh Generation Toolkit): https://github.com/ESMCI/Community_Mesh_Generation_Toolkit  </vt:lpstr>
      <vt:lpstr>Use of VRM Editor (Short Demo)</vt:lpstr>
      <vt:lpstr>How did I build VR grids? - Design</vt:lpstr>
      <vt:lpstr>VR Refinement Techniques</vt:lpstr>
      <vt:lpstr>Building grids with SQuadGen</vt:lpstr>
      <vt:lpstr>Building grids with SQuadGen</vt:lpstr>
      <vt:lpstr>Building grids with SQuadGen</vt:lpstr>
      <vt:lpstr>Building grids with SQuadGen</vt:lpstr>
      <vt:lpstr>Building grids with SQuadGen</vt:lpstr>
      <vt:lpstr>Building grids with SQuadGen</vt:lpstr>
      <vt:lpstr>How can we test VR grids?</vt:lpstr>
      <vt:lpstr>PowerPoint-presentatie</vt:lpstr>
      <vt:lpstr>PowerPoint-presentatie</vt:lpstr>
      <vt:lpstr>PowerPoint-presentatie</vt:lpstr>
      <vt:lpstr>Take-home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René Wijngaard</dc:creator>
  <cp:lastModifiedBy>René Wijngaard</cp:lastModifiedBy>
  <cp:revision>12</cp:revision>
  <dcterms:created xsi:type="dcterms:W3CDTF">2024-06-10T08:03:58Z</dcterms:created>
  <dcterms:modified xsi:type="dcterms:W3CDTF">2024-06-11T09:55:13Z</dcterms:modified>
</cp:coreProperties>
</file>

<file path=docProps/thumbnail.jpeg>
</file>